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93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AA3241-62A7-4475-B624-D3E82E3A53A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C2C7DA7-3B4D-4C88-AD11-26F679E0A6DA}">
      <dgm:prSet/>
      <dgm:spPr/>
      <dgm:t>
        <a:bodyPr/>
        <a:lstStyle/>
        <a:p>
          <a:r>
            <a:rPr lang="en-US" b="0" i="0" baseline="0"/>
            <a:t>Data collected at </a:t>
          </a:r>
          <a:r>
            <a:rPr lang="en-US" b="1" i="0" baseline="0"/>
            <a:t>regular time intervals</a:t>
          </a:r>
          <a:r>
            <a:rPr lang="en-US" b="0" i="0" baseline="0"/>
            <a:t> (daily, monthly, yearly, etc.).</a:t>
          </a:r>
          <a:endParaRPr lang="en-US"/>
        </a:p>
      </dgm:t>
    </dgm:pt>
    <dgm:pt modelId="{3201E9F0-3450-4EC2-A7E9-4C7F015BAD0C}" type="parTrans" cxnId="{DAF50999-08D4-4F65-B156-D24D3A1CA405}">
      <dgm:prSet/>
      <dgm:spPr/>
      <dgm:t>
        <a:bodyPr/>
        <a:lstStyle/>
        <a:p>
          <a:endParaRPr lang="en-US"/>
        </a:p>
      </dgm:t>
    </dgm:pt>
    <dgm:pt modelId="{62A0F555-0EDF-48E5-8A05-9DD02D862A66}" type="sibTrans" cxnId="{DAF50999-08D4-4F65-B156-D24D3A1CA405}">
      <dgm:prSet/>
      <dgm:spPr/>
      <dgm:t>
        <a:bodyPr/>
        <a:lstStyle/>
        <a:p>
          <a:endParaRPr lang="en-US"/>
        </a:p>
      </dgm:t>
    </dgm:pt>
    <dgm:pt modelId="{DE1950BB-D58B-4887-9016-1CB045212034}">
      <dgm:prSet/>
      <dgm:spPr/>
      <dgm:t>
        <a:bodyPr/>
        <a:lstStyle/>
        <a:p>
          <a:r>
            <a:rPr lang="en-US" b="0" i="0" baseline="0"/>
            <a:t>Common examples: stock prices, weather data, sales over time, website traffic, etc.</a:t>
          </a:r>
          <a:endParaRPr lang="en-US"/>
        </a:p>
      </dgm:t>
    </dgm:pt>
    <dgm:pt modelId="{34A0DF9A-D8F2-4EF5-BACA-D556941EC980}" type="parTrans" cxnId="{176BA64C-9FAE-4EC2-BF2C-97A75D9A6E93}">
      <dgm:prSet/>
      <dgm:spPr/>
      <dgm:t>
        <a:bodyPr/>
        <a:lstStyle/>
        <a:p>
          <a:endParaRPr lang="en-US"/>
        </a:p>
      </dgm:t>
    </dgm:pt>
    <dgm:pt modelId="{E8345DDC-AA90-4CCA-A4DC-F65CA24EC5F7}" type="sibTrans" cxnId="{176BA64C-9FAE-4EC2-BF2C-97A75D9A6E93}">
      <dgm:prSet/>
      <dgm:spPr/>
      <dgm:t>
        <a:bodyPr/>
        <a:lstStyle/>
        <a:p>
          <a:endParaRPr lang="en-US"/>
        </a:p>
      </dgm:t>
    </dgm:pt>
    <dgm:pt modelId="{822B9560-C850-46BF-B113-A2A75A61C7CF}">
      <dgm:prSet/>
      <dgm:spPr/>
      <dgm:t>
        <a:bodyPr/>
        <a:lstStyle/>
        <a:p>
          <a:r>
            <a:rPr lang="en-US" b="0" i="0" baseline="0"/>
            <a:t>Each observation is indexed by a </a:t>
          </a:r>
          <a:r>
            <a:rPr lang="en-US" b="1" i="0" baseline="0"/>
            <a:t>date or timestamp</a:t>
          </a:r>
          <a:r>
            <a:rPr lang="en-US" b="0" i="0" baseline="0"/>
            <a:t>.</a:t>
          </a:r>
          <a:endParaRPr lang="en-US"/>
        </a:p>
      </dgm:t>
    </dgm:pt>
    <dgm:pt modelId="{4C880C5D-BD13-444A-B9E4-8D9B2011CD15}" type="parTrans" cxnId="{00BFF379-40FB-43ED-A396-235A94F29D9A}">
      <dgm:prSet/>
      <dgm:spPr/>
      <dgm:t>
        <a:bodyPr/>
        <a:lstStyle/>
        <a:p>
          <a:endParaRPr lang="en-US"/>
        </a:p>
      </dgm:t>
    </dgm:pt>
    <dgm:pt modelId="{02FD70A9-2BD6-4BB2-A0D5-B5E40DDC09C9}" type="sibTrans" cxnId="{00BFF379-40FB-43ED-A396-235A94F29D9A}">
      <dgm:prSet/>
      <dgm:spPr/>
      <dgm:t>
        <a:bodyPr/>
        <a:lstStyle/>
        <a:p>
          <a:endParaRPr lang="en-US"/>
        </a:p>
      </dgm:t>
    </dgm:pt>
    <dgm:pt modelId="{FFC79A4E-3364-4B1D-8B2B-3526C5263A4F}" type="pres">
      <dgm:prSet presAssocID="{E1AA3241-62A7-4475-B624-D3E82E3A53AC}" presName="vert0" presStyleCnt="0">
        <dgm:presLayoutVars>
          <dgm:dir/>
          <dgm:animOne val="branch"/>
          <dgm:animLvl val="lvl"/>
        </dgm:presLayoutVars>
      </dgm:prSet>
      <dgm:spPr/>
    </dgm:pt>
    <dgm:pt modelId="{A9851372-82D6-4B6B-BFFF-B143B6A9EFD2}" type="pres">
      <dgm:prSet presAssocID="{6C2C7DA7-3B4D-4C88-AD11-26F679E0A6DA}" presName="thickLine" presStyleLbl="alignNode1" presStyleIdx="0" presStyleCnt="3"/>
      <dgm:spPr/>
    </dgm:pt>
    <dgm:pt modelId="{6CB35AD6-7120-4F9F-9DAC-0287E9553136}" type="pres">
      <dgm:prSet presAssocID="{6C2C7DA7-3B4D-4C88-AD11-26F679E0A6DA}" presName="horz1" presStyleCnt="0"/>
      <dgm:spPr/>
    </dgm:pt>
    <dgm:pt modelId="{A11C8218-4B34-4FF9-87C4-56FD50985BE0}" type="pres">
      <dgm:prSet presAssocID="{6C2C7DA7-3B4D-4C88-AD11-26F679E0A6DA}" presName="tx1" presStyleLbl="revTx" presStyleIdx="0" presStyleCnt="3"/>
      <dgm:spPr/>
    </dgm:pt>
    <dgm:pt modelId="{D2DB3735-BBB5-459C-89DC-CE24768712A5}" type="pres">
      <dgm:prSet presAssocID="{6C2C7DA7-3B4D-4C88-AD11-26F679E0A6DA}" presName="vert1" presStyleCnt="0"/>
      <dgm:spPr/>
    </dgm:pt>
    <dgm:pt modelId="{61333100-DE1A-4F02-B7E8-22BC3C4FFF4C}" type="pres">
      <dgm:prSet presAssocID="{DE1950BB-D58B-4887-9016-1CB045212034}" presName="thickLine" presStyleLbl="alignNode1" presStyleIdx="1" presStyleCnt="3"/>
      <dgm:spPr/>
    </dgm:pt>
    <dgm:pt modelId="{6A9AC1C7-A3EE-4AE6-979E-FAFC83CDD5D5}" type="pres">
      <dgm:prSet presAssocID="{DE1950BB-D58B-4887-9016-1CB045212034}" presName="horz1" presStyleCnt="0"/>
      <dgm:spPr/>
    </dgm:pt>
    <dgm:pt modelId="{F51AE1AA-3054-4232-A0C9-1DDC17FDBA66}" type="pres">
      <dgm:prSet presAssocID="{DE1950BB-D58B-4887-9016-1CB045212034}" presName="tx1" presStyleLbl="revTx" presStyleIdx="1" presStyleCnt="3"/>
      <dgm:spPr/>
    </dgm:pt>
    <dgm:pt modelId="{01D68395-8918-41FF-BC9E-2A361F98B121}" type="pres">
      <dgm:prSet presAssocID="{DE1950BB-D58B-4887-9016-1CB045212034}" presName="vert1" presStyleCnt="0"/>
      <dgm:spPr/>
    </dgm:pt>
    <dgm:pt modelId="{58F45641-42BE-42F7-8AE8-DB0F84B2C328}" type="pres">
      <dgm:prSet presAssocID="{822B9560-C850-46BF-B113-A2A75A61C7CF}" presName="thickLine" presStyleLbl="alignNode1" presStyleIdx="2" presStyleCnt="3"/>
      <dgm:spPr/>
    </dgm:pt>
    <dgm:pt modelId="{F22B8545-4C5A-46AB-88AC-4CAE0B268371}" type="pres">
      <dgm:prSet presAssocID="{822B9560-C850-46BF-B113-A2A75A61C7CF}" presName="horz1" presStyleCnt="0"/>
      <dgm:spPr/>
    </dgm:pt>
    <dgm:pt modelId="{F65486AF-F6B2-4914-BCCE-C8D8A29A9C1A}" type="pres">
      <dgm:prSet presAssocID="{822B9560-C850-46BF-B113-A2A75A61C7CF}" presName="tx1" presStyleLbl="revTx" presStyleIdx="2" presStyleCnt="3"/>
      <dgm:spPr/>
    </dgm:pt>
    <dgm:pt modelId="{710C0A61-BF96-4CBB-B815-600A2EFDACB5}" type="pres">
      <dgm:prSet presAssocID="{822B9560-C850-46BF-B113-A2A75A61C7CF}" presName="vert1" presStyleCnt="0"/>
      <dgm:spPr/>
    </dgm:pt>
  </dgm:ptLst>
  <dgm:cxnLst>
    <dgm:cxn modelId="{3AA44412-D5D5-4C44-B659-05B58CFC2C5B}" type="presOf" srcId="{6C2C7DA7-3B4D-4C88-AD11-26F679E0A6DA}" destId="{A11C8218-4B34-4FF9-87C4-56FD50985BE0}" srcOrd="0" destOrd="0" presId="urn:microsoft.com/office/officeart/2008/layout/LinedList"/>
    <dgm:cxn modelId="{C0EC6A2F-1719-49E0-8A3D-953FB17A2987}" type="presOf" srcId="{E1AA3241-62A7-4475-B624-D3E82E3A53AC}" destId="{FFC79A4E-3364-4B1D-8B2B-3526C5263A4F}" srcOrd="0" destOrd="0" presId="urn:microsoft.com/office/officeart/2008/layout/LinedList"/>
    <dgm:cxn modelId="{85CAAF31-FB88-4EB1-AE3C-4E613C33E997}" type="presOf" srcId="{822B9560-C850-46BF-B113-A2A75A61C7CF}" destId="{F65486AF-F6B2-4914-BCCE-C8D8A29A9C1A}" srcOrd="0" destOrd="0" presId="urn:microsoft.com/office/officeart/2008/layout/LinedList"/>
    <dgm:cxn modelId="{176BA64C-9FAE-4EC2-BF2C-97A75D9A6E93}" srcId="{E1AA3241-62A7-4475-B624-D3E82E3A53AC}" destId="{DE1950BB-D58B-4887-9016-1CB045212034}" srcOrd="1" destOrd="0" parTransId="{34A0DF9A-D8F2-4EF5-BACA-D556941EC980}" sibTransId="{E8345DDC-AA90-4CCA-A4DC-F65CA24EC5F7}"/>
    <dgm:cxn modelId="{00BFF379-40FB-43ED-A396-235A94F29D9A}" srcId="{E1AA3241-62A7-4475-B624-D3E82E3A53AC}" destId="{822B9560-C850-46BF-B113-A2A75A61C7CF}" srcOrd="2" destOrd="0" parTransId="{4C880C5D-BD13-444A-B9E4-8D9B2011CD15}" sibTransId="{02FD70A9-2BD6-4BB2-A0D5-B5E40DDC09C9}"/>
    <dgm:cxn modelId="{DAF50999-08D4-4F65-B156-D24D3A1CA405}" srcId="{E1AA3241-62A7-4475-B624-D3E82E3A53AC}" destId="{6C2C7DA7-3B4D-4C88-AD11-26F679E0A6DA}" srcOrd="0" destOrd="0" parTransId="{3201E9F0-3450-4EC2-A7E9-4C7F015BAD0C}" sibTransId="{62A0F555-0EDF-48E5-8A05-9DD02D862A66}"/>
    <dgm:cxn modelId="{B7A5F1AE-9265-4ECA-9A08-4EF3B9668B09}" type="presOf" srcId="{DE1950BB-D58B-4887-9016-1CB045212034}" destId="{F51AE1AA-3054-4232-A0C9-1DDC17FDBA66}" srcOrd="0" destOrd="0" presId="urn:microsoft.com/office/officeart/2008/layout/LinedList"/>
    <dgm:cxn modelId="{315E8BE2-A060-4377-9B63-CE36B0DB9679}" type="presParOf" srcId="{FFC79A4E-3364-4B1D-8B2B-3526C5263A4F}" destId="{A9851372-82D6-4B6B-BFFF-B143B6A9EFD2}" srcOrd="0" destOrd="0" presId="urn:microsoft.com/office/officeart/2008/layout/LinedList"/>
    <dgm:cxn modelId="{235E2A32-E0F4-4418-9B19-05D9020AA4E7}" type="presParOf" srcId="{FFC79A4E-3364-4B1D-8B2B-3526C5263A4F}" destId="{6CB35AD6-7120-4F9F-9DAC-0287E9553136}" srcOrd="1" destOrd="0" presId="urn:microsoft.com/office/officeart/2008/layout/LinedList"/>
    <dgm:cxn modelId="{03E3FC80-A788-4730-AF99-AEA3209F430F}" type="presParOf" srcId="{6CB35AD6-7120-4F9F-9DAC-0287E9553136}" destId="{A11C8218-4B34-4FF9-87C4-56FD50985BE0}" srcOrd="0" destOrd="0" presId="urn:microsoft.com/office/officeart/2008/layout/LinedList"/>
    <dgm:cxn modelId="{2AF12A0D-70E8-4E01-989C-4F3E357F0269}" type="presParOf" srcId="{6CB35AD6-7120-4F9F-9DAC-0287E9553136}" destId="{D2DB3735-BBB5-459C-89DC-CE24768712A5}" srcOrd="1" destOrd="0" presId="urn:microsoft.com/office/officeart/2008/layout/LinedList"/>
    <dgm:cxn modelId="{E9134897-B236-46F7-A47E-2B404D07CD77}" type="presParOf" srcId="{FFC79A4E-3364-4B1D-8B2B-3526C5263A4F}" destId="{61333100-DE1A-4F02-B7E8-22BC3C4FFF4C}" srcOrd="2" destOrd="0" presId="urn:microsoft.com/office/officeart/2008/layout/LinedList"/>
    <dgm:cxn modelId="{E2789622-1E09-4B47-BA26-7B12B2701566}" type="presParOf" srcId="{FFC79A4E-3364-4B1D-8B2B-3526C5263A4F}" destId="{6A9AC1C7-A3EE-4AE6-979E-FAFC83CDD5D5}" srcOrd="3" destOrd="0" presId="urn:microsoft.com/office/officeart/2008/layout/LinedList"/>
    <dgm:cxn modelId="{0DE11E22-6182-4319-91D7-C962CB2B0AF7}" type="presParOf" srcId="{6A9AC1C7-A3EE-4AE6-979E-FAFC83CDD5D5}" destId="{F51AE1AA-3054-4232-A0C9-1DDC17FDBA66}" srcOrd="0" destOrd="0" presId="urn:microsoft.com/office/officeart/2008/layout/LinedList"/>
    <dgm:cxn modelId="{D2FF7778-7B60-4F8D-8A07-7CD99FE6D706}" type="presParOf" srcId="{6A9AC1C7-A3EE-4AE6-979E-FAFC83CDD5D5}" destId="{01D68395-8918-41FF-BC9E-2A361F98B121}" srcOrd="1" destOrd="0" presId="urn:microsoft.com/office/officeart/2008/layout/LinedList"/>
    <dgm:cxn modelId="{51D57CD7-0625-499F-8CBF-796510CABCE8}" type="presParOf" srcId="{FFC79A4E-3364-4B1D-8B2B-3526C5263A4F}" destId="{58F45641-42BE-42F7-8AE8-DB0F84B2C328}" srcOrd="4" destOrd="0" presId="urn:microsoft.com/office/officeart/2008/layout/LinedList"/>
    <dgm:cxn modelId="{F8D3A6F5-E3C1-4256-A14A-E7E450E84BCF}" type="presParOf" srcId="{FFC79A4E-3364-4B1D-8B2B-3526C5263A4F}" destId="{F22B8545-4C5A-46AB-88AC-4CAE0B268371}" srcOrd="5" destOrd="0" presId="urn:microsoft.com/office/officeart/2008/layout/LinedList"/>
    <dgm:cxn modelId="{3D2E1AA7-EEC2-4FF3-B50C-B47E67CF8C12}" type="presParOf" srcId="{F22B8545-4C5A-46AB-88AC-4CAE0B268371}" destId="{F65486AF-F6B2-4914-BCCE-C8D8A29A9C1A}" srcOrd="0" destOrd="0" presId="urn:microsoft.com/office/officeart/2008/layout/LinedList"/>
    <dgm:cxn modelId="{22E4396D-280B-4FC5-A2ED-D2B1B8D27796}" type="presParOf" srcId="{F22B8545-4C5A-46AB-88AC-4CAE0B268371}" destId="{710C0A61-BF96-4CBB-B815-600A2EFDAC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9D2A7E-A8E6-4F32-814D-D7F01262D847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569B63CF-501B-4F00-A8A6-479580AC753E}">
      <dgm:prSet/>
      <dgm:spPr/>
      <dgm:t>
        <a:bodyPr/>
        <a:lstStyle/>
        <a:p>
          <a:r>
            <a:rPr lang="en-US" b="0" i="0" baseline="0"/>
            <a:t>The red line smooths short-term fluctuations, revealing a </a:t>
          </a:r>
          <a:r>
            <a:rPr lang="en-US" b="1" i="0" baseline="0"/>
            <a:t>long-term upward trend</a:t>
          </a:r>
          <a:r>
            <a:rPr lang="en-US" b="0" i="0" baseline="0"/>
            <a:t>.</a:t>
          </a:r>
          <a:endParaRPr lang="en-US"/>
        </a:p>
      </dgm:t>
    </dgm:pt>
    <dgm:pt modelId="{C51BCD46-6AE8-42CD-BEA6-B3F98A0CCCD3}" type="parTrans" cxnId="{8ECC0606-5338-431A-9085-E16638766776}">
      <dgm:prSet/>
      <dgm:spPr/>
      <dgm:t>
        <a:bodyPr/>
        <a:lstStyle/>
        <a:p>
          <a:endParaRPr lang="en-US"/>
        </a:p>
      </dgm:t>
    </dgm:pt>
    <dgm:pt modelId="{3AF5F320-4AB0-4E23-B978-F4AF70534CF8}" type="sibTrans" cxnId="{8ECC0606-5338-431A-9085-E16638766776}">
      <dgm:prSet/>
      <dgm:spPr/>
      <dgm:t>
        <a:bodyPr/>
        <a:lstStyle/>
        <a:p>
          <a:endParaRPr lang="en-US"/>
        </a:p>
      </dgm:t>
    </dgm:pt>
    <dgm:pt modelId="{6C6953BD-29A2-462B-B331-0946EFECC81C}">
      <dgm:prSet/>
      <dgm:spPr/>
      <dgm:t>
        <a:bodyPr/>
        <a:lstStyle/>
        <a:p>
          <a:r>
            <a:rPr lang="en-US" b="0" i="0" baseline="0"/>
            <a:t>Useful for removing seasonality and noise visually.</a:t>
          </a:r>
          <a:endParaRPr lang="en-US"/>
        </a:p>
      </dgm:t>
    </dgm:pt>
    <dgm:pt modelId="{BD2D477B-C5D2-4D2B-9506-E6E3D7B451CD}" type="parTrans" cxnId="{BC723BF5-C2CC-4671-8C43-294E8D110024}">
      <dgm:prSet/>
      <dgm:spPr/>
      <dgm:t>
        <a:bodyPr/>
        <a:lstStyle/>
        <a:p>
          <a:endParaRPr lang="en-US"/>
        </a:p>
      </dgm:t>
    </dgm:pt>
    <dgm:pt modelId="{6A98BCD2-FBD6-40F8-9E68-1240F3D1C1A1}" type="sibTrans" cxnId="{BC723BF5-C2CC-4671-8C43-294E8D110024}">
      <dgm:prSet/>
      <dgm:spPr/>
      <dgm:t>
        <a:bodyPr/>
        <a:lstStyle/>
        <a:p>
          <a:endParaRPr lang="en-US"/>
        </a:p>
      </dgm:t>
    </dgm:pt>
    <dgm:pt modelId="{AB568417-5EC0-432E-85A3-D24D950CE428}" type="pres">
      <dgm:prSet presAssocID="{D19D2A7E-A8E6-4F32-814D-D7F01262D847}" presName="vert0" presStyleCnt="0">
        <dgm:presLayoutVars>
          <dgm:dir/>
          <dgm:animOne val="branch"/>
          <dgm:animLvl val="lvl"/>
        </dgm:presLayoutVars>
      </dgm:prSet>
      <dgm:spPr/>
    </dgm:pt>
    <dgm:pt modelId="{A009729C-C221-451C-8523-C4B6B8A646E7}" type="pres">
      <dgm:prSet presAssocID="{569B63CF-501B-4F00-A8A6-479580AC753E}" presName="thickLine" presStyleLbl="alignNode1" presStyleIdx="0" presStyleCnt="2"/>
      <dgm:spPr/>
    </dgm:pt>
    <dgm:pt modelId="{1AC4F17A-237E-45DF-B7B7-8155B30BCA17}" type="pres">
      <dgm:prSet presAssocID="{569B63CF-501B-4F00-A8A6-479580AC753E}" presName="horz1" presStyleCnt="0"/>
      <dgm:spPr/>
    </dgm:pt>
    <dgm:pt modelId="{634F4BE6-E7F4-453C-B35B-020D335BF92F}" type="pres">
      <dgm:prSet presAssocID="{569B63CF-501B-4F00-A8A6-479580AC753E}" presName="tx1" presStyleLbl="revTx" presStyleIdx="0" presStyleCnt="2"/>
      <dgm:spPr/>
    </dgm:pt>
    <dgm:pt modelId="{905F770E-718C-4439-AF03-9FCD185EFDC9}" type="pres">
      <dgm:prSet presAssocID="{569B63CF-501B-4F00-A8A6-479580AC753E}" presName="vert1" presStyleCnt="0"/>
      <dgm:spPr/>
    </dgm:pt>
    <dgm:pt modelId="{AE07BD38-9005-4347-91AD-5FB10DEA3B15}" type="pres">
      <dgm:prSet presAssocID="{6C6953BD-29A2-462B-B331-0946EFECC81C}" presName="thickLine" presStyleLbl="alignNode1" presStyleIdx="1" presStyleCnt="2"/>
      <dgm:spPr/>
    </dgm:pt>
    <dgm:pt modelId="{2652CD46-A679-4D6C-BF82-04E8D62AC86C}" type="pres">
      <dgm:prSet presAssocID="{6C6953BD-29A2-462B-B331-0946EFECC81C}" presName="horz1" presStyleCnt="0"/>
      <dgm:spPr/>
    </dgm:pt>
    <dgm:pt modelId="{4AD46BDE-8804-4ADB-87C1-88F9DEFE9096}" type="pres">
      <dgm:prSet presAssocID="{6C6953BD-29A2-462B-B331-0946EFECC81C}" presName="tx1" presStyleLbl="revTx" presStyleIdx="1" presStyleCnt="2"/>
      <dgm:spPr/>
    </dgm:pt>
    <dgm:pt modelId="{F11DD654-FFB3-48C6-A8BB-FE8B060B9F78}" type="pres">
      <dgm:prSet presAssocID="{6C6953BD-29A2-462B-B331-0946EFECC81C}" presName="vert1" presStyleCnt="0"/>
      <dgm:spPr/>
    </dgm:pt>
  </dgm:ptLst>
  <dgm:cxnLst>
    <dgm:cxn modelId="{8ECC0606-5338-431A-9085-E16638766776}" srcId="{D19D2A7E-A8E6-4F32-814D-D7F01262D847}" destId="{569B63CF-501B-4F00-A8A6-479580AC753E}" srcOrd="0" destOrd="0" parTransId="{C51BCD46-6AE8-42CD-BEA6-B3F98A0CCCD3}" sibTransId="{3AF5F320-4AB0-4E23-B978-F4AF70534CF8}"/>
    <dgm:cxn modelId="{6398C375-8F74-4AFE-A81F-7CDA7B89282A}" type="presOf" srcId="{6C6953BD-29A2-462B-B331-0946EFECC81C}" destId="{4AD46BDE-8804-4ADB-87C1-88F9DEFE9096}" srcOrd="0" destOrd="0" presId="urn:microsoft.com/office/officeart/2008/layout/LinedList"/>
    <dgm:cxn modelId="{4740EE97-DD9E-4281-B12A-2A7359D9DAFF}" type="presOf" srcId="{D19D2A7E-A8E6-4F32-814D-D7F01262D847}" destId="{AB568417-5EC0-432E-85A3-D24D950CE428}" srcOrd="0" destOrd="0" presId="urn:microsoft.com/office/officeart/2008/layout/LinedList"/>
    <dgm:cxn modelId="{216FB3AB-7AA5-4BB6-A15B-8D4919A3AB5E}" type="presOf" srcId="{569B63CF-501B-4F00-A8A6-479580AC753E}" destId="{634F4BE6-E7F4-453C-B35B-020D335BF92F}" srcOrd="0" destOrd="0" presId="urn:microsoft.com/office/officeart/2008/layout/LinedList"/>
    <dgm:cxn modelId="{BC723BF5-C2CC-4671-8C43-294E8D110024}" srcId="{D19D2A7E-A8E6-4F32-814D-D7F01262D847}" destId="{6C6953BD-29A2-462B-B331-0946EFECC81C}" srcOrd="1" destOrd="0" parTransId="{BD2D477B-C5D2-4D2B-9506-E6E3D7B451CD}" sibTransId="{6A98BCD2-FBD6-40F8-9E68-1240F3D1C1A1}"/>
    <dgm:cxn modelId="{C46E2F3B-3495-4CBF-B9BB-76F168BCCB2B}" type="presParOf" srcId="{AB568417-5EC0-432E-85A3-D24D950CE428}" destId="{A009729C-C221-451C-8523-C4B6B8A646E7}" srcOrd="0" destOrd="0" presId="urn:microsoft.com/office/officeart/2008/layout/LinedList"/>
    <dgm:cxn modelId="{57676436-5580-4E05-8CB5-DD239302A0AD}" type="presParOf" srcId="{AB568417-5EC0-432E-85A3-D24D950CE428}" destId="{1AC4F17A-237E-45DF-B7B7-8155B30BCA17}" srcOrd="1" destOrd="0" presId="urn:microsoft.com/office/officeart/2008/layout/LinedList"/>
    <dgm:cxn modelId="{11EAA271-3A0A-4E43-9BE2-6EE8C63856B7}" type="presParOf" srcId="{1AC4F17A-237E-45DF-B7B7-8155B30BCA17}" destId="{634F4BE6-E7F4-453C-B35B-020D335BF92F}" srcOrd="0" destOrd="0" presId="urn:microsoft.com/office/officeart/2008/layout/LinedList"/>
    <dgm:cxn modelId="{66602ED3-85A2-417F-94EB-E9278E38F944}" type="presParOf" srcId="{1AC4F17A-237E-45DF-B7B7-8155B30BCA17}" destId="{905F770E-718C-4439-AF03-9FCD185EFDC9}" srcOrd="1" destOrd="0" presId="urn:microsoft.com/office/officeart/2008/layout/LinedList"/>
    <dgm:cxn modelId="{F220BF66-7605-4F6E-BACD-B7113D64A9DA}" type="presParOf" srcId="{AB568417-5EC0-432E-85A3-D24D950CE428}" destId="{AE07BD38-9005-4347-91AD-5FB10DEA3B15}" srcOrd="2" destOrd="0" presId="urn:microsoft.com/office/officeart/2008/layout/LinedList"/>
    <dgm:cxn modelId="{3C9FDE9C-FC39-4758-92F2-E3BFBE47C3EC}" type="presParOf" srcId="{AB568417-5EC0-432E-85A3-D24D950CE428}" destId="{2652CD46-A679-4D6C-BF82-04E8D62AC86C}" srcOrd="3" destOrd="0" presId="urn:microsoft.com/office/officeart/2008/layout/LinedList"/>
    <dgm:cxn modelId="{BED33FD3-44D7-4EAE-9175-65CE379F96C0}" type="presParOf" srcId="{2652CD46-A679-4D6C-BF82-04E8D62AC86C}" destId="{4AD46BDE-8804-4ADB-87C1-88F9DEFE9096}" srcOrd="0" destOrd="0" presId="urn:microsoft.com/office/officeart/2008/layout/LinedList"/>
    <dgm:cxn modelId="{65A8DCFC-3D36-4BC4-9612-6211CC7D8E98}" type="presParOf" srcId="{2652CD46-A679-4D6C-BF82-04E8D62AC86C}" destId="{F11DD654-FFB3-48C6-A8BB-FE8B060B9F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981C94-7F29-4A11-A407-7AAC0922833E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2949CB2D-5CD8-4AAE-B793-B6440739E469}">
      <dgm:prSet/>
      <dgm:spPr/>
      <dgm:t>
        <a:bodyPr/>
        <a:lstStyle/>
        <a:p>
          <a:r>
            <a:rPr lang="en-US" b="0" i="0" baseline="0"/>
            <a:t>Peaks and troughs correspond to months with high or low sales.</a:t>
          </a:r>
          <a:endParaRPr lang="en-US"/>
        </a:p>
      </dgm:t>
    </dgm:pt>
    <dgm:pt modelId="{A7F42DD6-65CE-4975-97C7-84DA99C133E5}" type="parTrans" cxnId="{31134A7A-19F7-4076-9EA4-18994A7121F0}">
      <dgm:prSet/>
      <dgm:spPr/>
      <dgm:t>
        <a:bodyPr/>
        <a:lstStyle/>
        <a:p>
          <a:endParaRPr lang="en-US"/>
        </a:p>
      </dgm:t>
    </dgm:pt>
    <dgm:pt modelId="{D4BFBC1E-240A-4C28-B911-50D793AA6551}" type="sibTrans" cxnId="{31134A7A-19F7-4076-9EA4-18994A7121F0}">
      <dgm:prSet/>
      <dgm:spPr/>
      <dgm:t>
        <a:bodyPr/>
        <a:lstStyle/>
        <a:p>
          <a:endParaRPr lang="en-US"/>
        </a:p>
      </dgm:t>
    </dgm:pt>
    <dgm:pt modelId="{4AFE7CC9-26CA-458E-8D4E-C000EEE4702E}">
      <dgm:prSet/>
      <dgm:spPr/>
      <dgm:t>
        <a:bodyPr/>
        <a:lstStyle/>
        <a:p>
          <a:r>
            <a:rPr lang="en-US" b="0" i="0" baseline="0"/>
            <a:t>Indicates </a:t>
          </a:r>
          <a:r>
            <a:rPr lang="en-US" b="1" i="0" baseline="0"/>
            <a:t>repeating annual seasonality</a:t>
          </a:r>
          <a:r>
            <a:rPr lang="en-US" b="0" i="0" baseline="0"/>
            <a:t>.</a:t>
          </a:r>
          <a:endParaRPr lang="en-US"/>
        </a:p>
      </dgm:t>
    </dgm:pt>
    <dgm:pt modelId="{EB6AE39E-FE56-41DB-8445-2FBB781AADE1}" type="parTrans" cxnId="{A119D5BC-B20C-4E3C-8C43-5CD4129592FD}">
      <dgm:prSet/>
      <dgm:spPr/>
      <dgm:t>
        <a:bodyPr/>
        <a:lstStyle/>
        <a:p>
          <a:endParaRPr lang="en-US"/>
        </a:p>
      </dgm:t>
    </dgm:pt>
    <dgm:pt modelId="{056C3B93-9AFF-4556-B641-3872D2E2014D}" type="sibTrans" cxnId="{A119D5BC-B20C-4E3C-8C43-5CD4129592FD}">
      <dgm:prSet/>
      <dgm:spPr/>
      <dgm:t>
        <a:bodyPr/>
        <a:lstStyle/>
        <a:p>
          <a:endParaRPr lang="en-US"/>
        </a:p>
      </dgm:t>
    </dgm:pt>
    <dgm:pt modelId="{844DFD78-F529-40A5-A9F1-791E8D9B878E}" type="pres">
      <dgm:prSet presAssocID="{80981C94-7F29-4A11-A407-7AAC0922833E}" presName="vert0" presStyleCnt="0">
        <dgm:presLayoutVars>
          <dgm:dir/>
          <dgm:animOne val="branch"/>
          <dgm:animLvl val="lvl"/>
        </dgm:presLayoutVars>
      </dgm:prSet>
      <dgm:spPr/>
    </dgm:pt>
    <dgm:pt modelId="{EE6911FC-B571-4493-9A9C-B1D3FB38900F}" type="pres">
      <dgm:prSet presAssocID="{2949CB2D-5CD8-4AAE-B793-B6440739E469}" presName="thickLine" presStyleLbl="alignNode1" presStyleIdx="0" presStyleCnt="2"/>
      <dgm:spPr/>
    </dgm:pt>
    <dgm:pt modelId="{5A401AFC-7F7D-4C1F-9AF7-8ADFD4913195}" type="pres">
      <dgm:prSet presAssocID="{2949CB2D-5CD8-4AAE-B793-B6440739E469}" presName="horz1" presStyleCnt="0"/>
      <dgm:spPr/>
    </dgm:pt>
    <dgm:pt modelId="{0D05FD1F-0C19-4542-876D-4D38CAE6A975}" type="pres">
      <dgm:prSet presAssocID="{2949CB2D-5CD8-4AAE-B793-B6440739E469}" presName="tx1" presStyleLbl="revTx" presStyleIdx="0" presStyleCnt="2"/>
      <dgm:spPr/>
    </dgm:pt>
    <dgm:pt modelId="{8456F80A-7839-484A-9FD1-AEEF6DE6DCAC}" type="pres">
      <dgm:prSet presAssocID="{2949CB2D-5CD8-4AAE-B793-B6440739E469}" presName="vert1" presStyleCnt="0"/>
      <dgm:spPr/>
    </dgm:pt>
    <dgm:pt modelId="{3C0E0839-8F81-42D4-8919-EF875F93CD09}" type="pres">
      <dgm:prSet presAssocID="{4AFE7CC9-26CA-458E-8D4E-C000EEE4702E}" presName="thickLine" presStyleLbl="alignNode1" presStyleIdx="1" presStyleCnt="2"/>
      <dgm:spPr/>
    </dgm:pt>
    <dgm:pt modelId="{C83C0549-1F60-4408-BD09-28F2EE2CF56F}" type="pres">
      <dgm:prSet presAssocID="{4AFE7CC9-26CA-458E-8D4E-C000EEE4702E}" presName="horz1" presStyleCnt="0"/>
      <dgm:spPr/>
    </dgm:pt>
    <dgm:pt modelId="{33ABA4B4-93FA-46A1-BDE0-A9E17D799135}" type="pres">
      <dgm:prSet presAssocID="{4AFE7CC9-26CA-458E-8D4E-C000EEE4702E}" presName="tx1" presStyleLbl="revTx" presStyleIdx="1" presStyleCnt="2"/>
      <dgm:spPr/>
    </dgm:pt>
    <dgm:pt modelId="{AF67AD4E-521C-4B32-A8AC-AAB92D048B78}" type="pres">
      <dgm:prSet presAssocID="{4AFE7CC9-26CA-458E-8D4E-C000EEE4702E}" presName="vert1" presStyleCnt="0"/>
      <dgm:spPr/>
    </dgm:pt>
  </dgm:ptLst>
  <dgm:cxnLst>
    <dgm:cxn modelId="{95BBEE3F-1724-46E6-BA2B-697666E510A2}" type="presOf" srcId="{80981C94-7F29-4A11-A407-7AAC0922833E}" destId="{844DFD78-F529-40A5-A9F1-791E8D9B878E}" srcOrd="0" destOrd="0" presId="urn:microsoft.com/office/officeart/2008/layout/LinedList"/>
    <dgm:cxn modelId="{31134A7A-19F7-4076-9EA4-18994A7121F0}" srcId="{80981C94-7F29-4A11-A407-7AAC0922833E}" destId="{2949CB2D-5CD8-4AAE-B793-B6440739E469}" srcOrd="0" destOrd="0" parTransId="{A7F42DD6-65CE-4975-97C7-84DA99C133E5}" sibTransId="{D4BFBC1E-240A-4C28-B911-50D793AA6551}"/>
    <dgm:cxn modelId="{A119D5BC-B20C-4E3C-8C43-5CD4129592FD}" srcId="{80981C94-7F29-4A11-A407-7AAC0922833E}" destId="{4AFE7CC9-26CA-458E-8D4E-C000EEE4702E}" srcOrd="1" destOrd="0" parTransId="{EB6AE39E-FE56-41DB-8445-2FBB781AADE1}" sibTransId="{056C3B93-9AFF-4556-B641-3872D2E2014D}"/>
    <dgm:cxn modelId="{60D02CBD-4125-413D-8CA0-8BF4F83717EF}" type="presOf" srcId="{2949CB2D-5CD8-4AAE-B793-B6440739E469}" destId="{0D05FD1F-0C19-4542-876D-4D38CAE6A975}" srcOrd="0" destOrd="0" presId="urn:microsoft.com/office/officeart/2008/layout/LinedList"/>
    <dgm:cxn modelId="{547AB0DB-D1E1-427F-B851-A5F3AE4E9BDB}" type="presOf" srcId="{4AFE7CC9-26CA-458E-8D4E-C000EEE4702E}" destId="{33ABA4B4-93FA-46A1-BDE0-A9E17D799135}" srcOrd="0" destOrd="0" presId="urn:microsoft.com/office/officeart/2008/layout/LinedList"/>
    <dgm:cxn modelId="{5B104757-28E3-4F85-8859-AB4C7337E4E6}" type="presParOf" srcId="{844DFD78-F529-40A5-A9F1-791E8D9B878E}" destId="{EE6911FC-B571-4493-9A9C-B1D3FB38900F}" srcOrd="0" destOrd="0" presId="urn:microsoft.com/office/officeart/2008/layout/LinedList"/>
    <dgm:cxn modelId="{DDCB5180-6D91-4D05-B4F8-C4E420FDB117}" type="presParOf" srcId="{844DFD78-F529-40A5-A9F1-791E8D9B878E}" destId="{5A401AFC-7F7D-4C1F-9AF7-8ADFD4913195}" srcOrd="1" destOrd="0" presId="urn:microsoft.com/office/officeart/2008/layout/LinedList"/>
    <dgm:cxn modelId="{796DE1D6-4186-43EB-8362-56C682A054E0}" type="presParOf" srcId="{5A401AFC-7F7D-4C1F-9AF7-8ADFD4913195}" destId="{0D05FD1F-0C19-4542-876D-4D38CAE6A975}" srcOrd="0" destOrd="0" presId="urn:microsoft.com/office/officeart/2008/layout/LinedList"/>
    <dgm:cxn modelId="{2E641029-8F76-4EC1-9753-B7F4D439DD47}" type="presParOf" srcId="{5A401AFC-7F7D-4C1F-9AF7-8ADFD4913195}" destId="{8456F80A-7839-484A-9FD1-AEEF6DE6DCAC}" srcOrd="1" destOrd="0" presId="urn:microsoft.com/office/officeart/2008/layout/LinedList"/>
    <dgm:cxn modelId="{F3D2FCFA-31B6-46D1-B0ED-DE4A709F63A9}" type="presParOf" srcId="{844DFD78-F529-40A5-A9F1-791E8D9B878E}" destId="{3C0E0839-8F81-42D4-8919-EF875F93CD09}" srcOrd="2" destOrd="0" presId="urn:microsoft.com/office/officeart/2008/layout/LinedList"/>
    <dgm:cxn modelId="{111DBE7D-7FF6-41F6-82CF-215C8390088D}" type="presParOf" srcId="{844DFD78-F529-40A5-A9F1-791E8D9B878E}" destId="{C83C0549-1F60-4408-BD09-28F2EE2CF56F}" srcOrd="3" destOrd="0" presId="urn:microsoft.com/office/officeart/2008/layout/LinedList"/>
    <dgm:cxn modelId="{35325629-6992-42F4-8F69-DF280D32310E}" type="presParOf" srcId="{C83C0549-1F60-4408-BD09-28F2EE2CF56F}" destId="{33ABA4B4-93FA-46A1-BDE0-A9E17D799135}" srcOrd="0" destOrd="0" presId="urn:microsoft.com/office/officeart/2008/layout/LinedList"/>
    <dgm:cxn modelId="{6E5E8942-BB82-483A-B609-BB405B30EEFE}" type="presParOf" srcId="{C83C0549-1F60-4408-BD09-28F2EE2CF56F}" destId="{AF67AD4E-521C-4B32-A8AC-AAB92D048B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DE9260C-0FC2-4B16-9E3C-DF7E45781EAB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2FDD11BD-3D48-43A6-B09D-9BC6E9EE107E}">
      <dgm:prSet/>
      <dgm:spPr/>
      <dgm:t>
        <a:bodyPr/>
        <a:lstStyle/>
        <a:p>
          <a:r>
            <a:rPr lang="en-US" b="0" i="0" baseline="0"/>
            <a:t>Positive values = months above the trend (sales boost).</a:t>
          </a:r>
          <a:endParaRPr lang="en-US"/>
        </a:p>
      </dgm:t>
    </dgm:pt>
    <dgm:pt modelId="{3F18D274-8C8B-4F16-BFC6-39D570ED6675}" type="parTrans" cxnId="{8D36B145-28CD-4946-BDEF-8C88D6CA74C8}">
      <dgm:prSet/>
      <dgm:spPr/>
      <dgm:t>
        <a:bodyPr/>
        <a:lstStyle/>
        <a:p>
          <a:endParaRPr lang="en-US"/>
        </a:p>
      </dgm:t>
    </dgm:pt>
    <dgm:pt modelId="{FDA89637-0D34-44FA-A1BC-D5A893A27CE8}" type="sibTrans" cxnId="{8D36B145-28CD-4946-BDEF-8C88D6CA74C8}">
      <dgm:prSet/>
      <dgm:spPr/>
      <dgm:t>
        <a:bodyPr/>
        <a:lstStyle/>
        <a:p>
          <a:endParaRPr lang="en-US"/>
        </a:p>
      </dgm:t>
    </dgm:pt>
    <dgm:pt modelId="{4C7D904E-4C5A-4DEB-B2AA-28D9E4665AF3}">
      <dgm:prSet/>
      <dgm:spPr/>
      <dgm:t>
        <a:bodyPr/>
        <a:lstStyle/>
        <a:p>
          <a:r>
            <a:rPr lang="en-US" b="0" i="0" baseline="0"/>
            <a:t>Negative values = months below the trend (slump).</a:t>
          </a:r>
          <a:endParaRPr lang="en-US"/>
        </a:p>
      </dgm:t>
    </dgm:pt>
    <dgm:pt modelId="{6DDED39D-EAD1-42E2-A329-3A5BADA3FFDC}" type="parTrans" cxnId="{5A3578B5-4088-4BF5-ADFA-CE1A44B8E921}">
      <dgm:prSet/>
      <dgm:spPr/>
      <dgm:t>
        <a:bodyPr/>
        <a:lstStyle/>
        <a:p>
          <a:endParaRPr lang="en-US"/>
        </a:p>
      </dgm:t>
    </dgm:pt>
    <dgm:pt modelId="{386AF0B2-190B-4ABF-BDE4-7CEC4E0E6562}" type="sibTrans" cxnId="{5A3578B5-4088-4BF5-ADFA-CE1A44B8E921}">
      <dgm:prSet/>
      <dgm:spPr/>
      <dgm:t>
        <a:bodyPr/>
        <a:lstStyle/>
        <a:p>
          <a:endParaRPr lang="en-US"/>
        </a:p>
      </dgm:t>
    </dgm:pt>
    <dgm:pt modelId="{1B6F8CB4-91F7-497B-A105-F4FF258F49E4}">
      <dgm:prSet/>
      <dgm:spPr/>
      <dgm:t>
        <a:bodyPr/>
        <a:lstStyle/>
        <a:p>
          <a:r>
            <a:rPr lang="en-US" b="0" i="0" baseline="0"/>
            <a:t>Reveals </a:t>
          </a:r>
          <a:r>
            <a:rPr lang="en-US" b="0" i="1" baseline="0"/>
            <a:t>seasonal high and low months</a:t>
          </a:r>
          <a:r>
            <a:rPr lang="en-US" b="0" i="0" baseline="0"/>
            <a:t>.</a:t>
          </a:r>
          <a:endParaRPr lang="en-US"/>
        </a:p>
      </dgm:t>
    </dgm:pt>
    <dgm:pt modelId="{6A8E9F40-7AA2-438C-9449-DD27548540A2}" type="parTrans" cxnId="{14D32A86-DA9D-43C7-8FBF-FDFD7F479753}">
      <dgm:prSet/>
      <dgm:spPr/>
      <dgm:t>
        <a:bodyPr/>
        <a:lstStyle/>
        <a:p>
          <a:endParaRPr lang="en-US"/>
        </a:p>
      </dgm:t>
    </dgm:pt>
    <dgm:pt modelId="{377FDED6-D461-4BFD-9101-2B218E169172}" type="sibTrans" cxnId="{14D32A86-DA9D-43C7-8FBF-FDFD7F479753}">
      <dgm:prSet/>
      <dgm:spPr/>
      <dgm:t>
        <a:bodyPr/>
        <a:lstStyle/>
        <a:p>
          <a:endParaRPr lang="en-US"/>
        </a:p>
      </dgm:t>
    </dgm:pt>
    <dgm:pt modelId="{5F3583EB-5042-414F-9D3E-AC566296DF97}" type="pres">
      <dgm:prSet presAssocID="{0DE9260C-0FC2-4B16-9E3C-DF7E45781EAB}" presName="vert0" presStyleCnt="0">
        <dgm:presLayoutVars>
          <dgm:dir/>
          <dgm:animOne val="branch"/>
          <dgm:animLvl val="lvl"/>
        </dgm:presLayoutVars>
      </dgm:prSet>
      <dgm:spPr/>
    </dgm:pt>
    <dgm:pt modelId="{97CC6BBF-7580-4EDB-BB3B-4B7DCA3B0277}" type="pres">
      <dgm:prSet presAssocID="{2FDD11BD-3D48-43A6-B09D-9BC6E9EE107E}" presName="thickLine" presStyleLbl="alignNode1" presStyleIdx="0" presStyleCnt="3"/>
      <dgm:spPr/>
    </dgm:pt>
    <dgm:pt modelId="{149A80AB-685E-40F2-B59E-E2235B091C3D}" type="pres">
      <dgm:prSet presAssocID="{2FDD11BD-3D48-43A6-B09D-9BC6E9EE107E}" presName="horz1" presStyleCnt="0"/>
      <dgm:spPr/>
    </dgm:pt>
    <dgm:pt modelId="{39C38C8F-9AA5-43F6-B1E4-500663A6678F}" type="pres">
      <dgm:prSet presAssocID="{2FDD11BD-3D48-43A6-B09D-9BC6E9EE107E}" presName="tx1" presStyleLbl="revTx" presStyleIdx="0" presStyleCnt="3"/>
      <dgm:spPr/>
    </dgm:pt>
    <dgm:pt modelId="{D4FE2F7D-7CBF-49D6-90C2-231C8F569EE1}" type="pres">
      <dgm:prSet presAssocID="{2FDD11BD-3D48-43A6-B09D-9BC6E9EE107E}" presName="vert1" presStyleCnt="0"/>
      <dgm:spPr/>
    </dgm:pt>
    <dgm:pt modelId="{F0330C9A-FC99-4890-A0ED-E170A99D0C52}" type="pres">
      <dgm:prSet presAssocID="{4C7D904E-4C5A-4DEB-B2AA-28D9E4665AF3}" presName="thickLine" presStyleLbl="alignNode1" presStyleIdx="1" presStyleCnt="3"/>
      <dgm:spPr/>
    </dgm:pt>
    <dgm:pt modelId="{A984FBAB-0C97-477E-AF8B-6B543D358BAA}" type="pres">
      <dgm:prSet presAssocID="{4C7D904E-4C5A-4DEB-B2AA-28D9E4665AF3}" presName="horz1" presStyleCnt="0"/>
      <dgm:spPr/>
    </dgm:pt>
    <dgm:pt modelId="{93373E4D-5AD2-406F-9A0B-1AAE6B012BCA}" type="pres">
      <dgm:prSet presAssocID="{4C7D904E-4C5A-4DEB-B2AA-28D9E4665AF3}" presName="tx1" presStyleLbl="revTx" presStyleIdx="1" presStyleCnt="3"/>
      <dgm:spPr/>
    </dgm:pt>
    <dgm:pt modelId="{7D444CD9-F6FD-4AD1-8B9F-AE08A5322120}" type="pres">
      <dgm:prSet presAssocID="{4C7D904E-4C5A-4DEB-B2AA-28D9E4665AF3}" presName="vert1" presStyleCnt="0"/>
      <dgm:spPr/>
    </dgm:pt>
    <dgm:pt modelId="{E6FAAE8E-8708-4E23-A1CA-C6C7A732C818}" type="pres">
      <dgm:prSet presAssocID="{1B6F8CB4-91F7-497B-A105-F4FF258F49E4}" presName="thickLine" presStyleLbl="alignNode1" presStyleIdx="2" presStyleCnt="3"/>
      <dgm:spPr/>
    </dgm:pt>
    <dgm:pt modelId="{575954B0-3ACF-42EE-94F5-ACC933528D47}" type="pres">
      <dgm:prSet presAssocID="{1B6F8CB4-91F7-497B-A105-F4FF258F49E4}" presName="horz1" presStyleCnt="0"/>
      <dgm:spPr/>
    </dgm:pt>
    <dgm:pt modelId="{A3B9CD78-AD0E-4EF9-A351-E5BE5A8FA042}" type="pres">
      <dgm:prSet presAssocID="{1B6F8CB4-91F7-497B-A105-F4FF258F49E4}" presName="tx1" presStyleLbl="revTx" presStyleIdx="2" presStyleCnt="3"/>
      <dgm:spPr/>
    </dgm:pt>
    <dgm:pt modelId="{4DA833B4-4093-4CF4-A189-C5C8E15CAC00}" type="pres">
      <dgm:prSet presAssocID="{1B6F8CB4-91F7-497B-A105-F4FF258F49E4}" presName="vert1" presStyleCnt="0"/>
      <dgm:spPr/>
    </dgm:pt>
  </dgm:ptLst>
  <dgm:cxnLst>
    <dgm:cxn modelId="{8C476A5C-C457-4701-9C03-0606B14CE3D0}" type="presOf" srcId="{2FDD11BD-3D48-43A6-B09D-9BC6E9EE107E}" destId="{39C38C8F-9AA5-43F6-B1E4-500663A6678F}" srcOrd="0" destOrd="0" presId="urn:microsoft.com/office/officeart/2008/layout/LinedList"/>
    <dgm:cxn modelId="{8D36B145-28CD-4946-BDEF-8C88D6CA74C8}" srcId="{0DE9260C-0FC2-4B16-9E3C-DF7E45781EAB}" destId="{2FDD11BD-3D48-43A6-B09D-9BC6E9EE107E}" srcOrd="0" destOrd="0" parTransId="{3F18D274-8C8B-4F16-BFC6-39D570ED6675}" sibTransId="{FDA89637-0D34-44FA-A1BC-D5A893A27CE8}"/>
    <dgm:cxn modelId="{7583AC73-4FE2-44CB-A68D-635886727992}" type="presOf" srcId="{0DE9260C-0FC2-4B16-9E3C-DF7E45781EAB}" destId="{5F3583EB-5042-414F-9D3E-AC566296DF97}" srcOrd="0" destOrd="0" presId="urn:microsoft.com/office/officeart/2008/layout/LinedList"/>
    <dgm:cxn modelId="{E3079675-36D4-496C-856B-6EA8011FC4DF}" type="presOf" srcId="{1B6F8CB4-91F7-497B-A105-F4FF258F49E4}" destId="{A3B9CD78-AD0E-4EF9-A351-E5BE5A8FA042}" srcOrd="0" destOrd="0" presId="urn:microsoft.com/office/officeart/2008/layout/LinedList"/>
    <dgm:cxn modelId="{14D32A86-DA9D-43C7-8FBF-FDFD7F479753}" srcId="{0DE9260C-0FC2-4B16-9E3C-DF7E45781EAB}" destId="{1B6F8CB4-91F7-497B-A105-F4FF258F49E4}" srcOrd="2" destOrd="0" parTransId="{6A8E9F40-7AA2-438C-9449-DD27548540A2}" sibTransId="{377FDED6-D461-4BFD-9101-2B218E169172}"/>
    <dgm:cxn modelId="{5A3578B5-4088-4BF5-ADFA-CE1A44B8E921}" srcId="{0DE9260C-0FC2-4B16-9E3C-DF7E45781EAB}" destId="{4C7D904E-4C5A-4DEB-B2AA-28D9E4665AF3}" srcOrd="1" destOrd="0" parTransId="{6DDED39D-EAD1-42E2-A329-3A5BADA3FFDC}" sibTransId="{386AF0B2-190B-4ABF-BDE4-7CEC4E0E6562}"/>
    <dgm:cxn modelId="{B1588CF0-A293-4299-8AD6-FD8F99DE0554}" type="presOf" srcId="{4C7D904E-4C5A-4DEB-B2AA-28D9E4665AF3}" destId="{93373E4D-5AD2-406F-9A0B-1AAE6B012BCA}" srcOrd="0" destOrd="0" presId="urn:microsoft.com/office/officeart/2008/layout/LinedList"/>
    <dgm:cxn modelId="{DFED57D7-3A72-4328-9953-2C1E3930BB0D}" type="presParOf" srcId="{5F3583EB-5042-414F-9D3E-AC566296DF97}" destId="{97CC6BBF-7580-4EDB-BB3B-4B7DCA3B0277}" srcOrd="0" destOrd="0" presId="urn:microsoft.com/office/officeart/2008/layout/LinedList"/>
    <dgm:cxn modelId="{73DBD7BD-D0F5-42A7-A144-0188C7F2BFCF}" type="presParOf" srcId="{5F3583EB-5042-414F-9D3E-AC566296DF97}" destId="{149A80AB-685E-40F2-B59E-E2235B091C3D}" srcOrd="1" destOrd="0" presId="urn:microsoft.com/office/officeart/2008/layout/LinedList"/>
    <dgm:cxn modelId="{8C4C8C0D-458B-4D76-8C50-EDE8A0683B13}" type="presParOf" srcId="{149A80AB-685E-40F2-B59E-E2235B091C3D}" destId="{39C38C8F-9AA5-43F6-B1E4-500663A6678F}" srcOrd="0" destOrd="0" presId="urn:microsoft.com/office/officeart/2008/layout/LinedList"/>
    <dgm:cxn modelId="{4DAF9C87-0DFA-4DCB-8EB9-DFDD978F884F}" type="presParOf" srcId="{149A80AB-685E-40F2-B59E-E2235B091C3D}" destId="{D4FE2F7D-7CBF-49D6-90C2-231C8F569EE1}" srcOrd="1" destOrd="0" presId="urn:microsoft.com/office/officeart/2008/layout/LinedList"/>
    <dgm:cxn modelId="{1B11C6CB-7314-42B7-B1F9-924EC6C3270D}" type="presParOf" srcId="{5F3583EB-5042-414F-9D3E-AC566296DF97}" destId="{F0330C9A-FC99-4890-A0ED-E170A99D0C52}" srcOrd="2" destOrd="0" presId="urn:microsoft.com/office/officeart/2008/layout/LinedList"/>
    <dgm:cxn modelId="{ECBECEE4-834D-440C-99CB-6821DB5452E8}" type="presParOf" srcId="{5F3583EB-5042-414F-9D3E-AC566296DF97}" destId="{A984FBAB-0C97-477E-AF8B-6B543D358BAA}" srcOrd="3" destOrd="0" presId="urn:microsoft.com/office/officeart/2008/layout/LinedList"/>
    <dgm:cxn modelId="{5A460300-26FD-4FA1-A7CD-C9747B1BE2D2}" type="presParOf" srcId="{A984FBAB-0C97-477E-AF8B-6B543D358BAA}" destId="{93373E4D-5AD2-406F-9A0B-1AAE6B012BCA}" srcOrd="0" destOrd="0" presId="urn:microsoft.com/office/officeart/2008/layout/LinedList"/>
    <dgm:cxn modelId="{573DA791-059D-402B-8B79-6EFDFA4DC48A}" type="presParOf" srcId="{A984FBAB-0C97-477E-AF8B-6B543D358BAA}" destId="{7D444CD9-F6FD-4AD1-8B9F-AE08A5322120}" srcOrd="1" destOrd="0" presId="urn:microsoft.com/office/officeart/2008/layout/LinedList"/>
    <dgm:cxn modelId="{941D5D01-ECA4-4F51-AA39-840D69C1D407}" type="presParOf" srcId="{5F3583EB-5042-414F-9D3E-AC566296DF97}" destId="{E6FAAE8E-8708-4E23-A1CA-C6C7A732C818}" srcOrd="4" destOrd="0" presId="urn:microsoft.com/office/officeart/2008/layout/LinedList"/>
    <dgm:cxn modelId="{CBF5DCD1-ED9F-4307-9935-0A7B255687A5}" type="presParOf" srcId="{5F3583EB-5042-414F-9D3E-AC566296DF97}" destId="{575954B0-3ACF-42EE-94F5-ACC933528D47}" srcOrd="5" destOrd="0" presId="urn:microsoft.com/office/officeart/2008/layout/LinedList"/>
    <dgm:cxn modelId="{47285E5A-2433-4046-9819-3948CB9FC9A3}" type="presParOf" srcId="{575954B0-3ACF-42EE-94F5-ACC933528D47}" destId="{A3B9CD78-AD0E-4EF9-A351-E5BE5A8FA042}" srcOrd="0" destOrd="0" presId="urn:microsoft.com/office/officeart/2008/layout/LinedList"/>
    <dgm:cxn modelId="{2534A4AE-21C6-41B2-B301-590768A2CA5F}" type="presParOf" srcId="{575954B0-3ACF-42EE-94F5-ACC933528D47}" destId="{4DA833B4-4093-4CF4-A189-C5C8E15CAC0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E5D0C39-9726-4DCB-A7F3-645BB034F5A9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1882F911-F7D8-4808-BEDE-A593484D2164}">
      <dgm:prSet/>
      <dgm:spPr/>
      <dgm:t>
        <a:bodyPr/>
        <a:lstStyle/>
        <a:p>
          <a:r>
            <a:rPr lang="en-US" b="0" i="0" baseline="0"/>
            <a:t>If the residuals appear random (no clear trend), the decomposition is good.</a:t>
          </a:r>
          <a:endParaRPr lang="en-US"/>
        </a:p>
      </dgm:t>
    </dgm:pt>
    <dgm:pt modelId="{3C728E04-0AF0-40DF-9CAB-B86E56AB687C}" type="parTrans" cxnId="{916927C7-95CF-4B89-8E53-0F0F8B35B092}">
      <dgm:prSet/>
      <dgm:spPr/>
      <dgm:t>
        <a:bodyPr/>
        <a:lstStyle/>
        <a:p>
          <a:endParaRPr lang="en-US"/>
        </a:p>
      </dgm:t>
    </dgm:pt>
    <dgm:pt modelId="{BEC7FA30-F0D9-42CB-9AC0-7BC0C05E9091}" type="sibTrans" cxnId="{916927C7-95CF-4B89-8E53-0F0F8B35B092}">
      <dgm:prSet/>
      <dgm:spPr/>
      <dgm:t>
        <a:bodyPr/>
        <a:lstStyle/>
        <a:p>
          <a:endParaRPr lang="en-US"/>
        </a:p>
      </dgm:t>
    </dgm:pt>
    <dgm:pt modelId="{BE1C5162-9CBE-422C-9F29-27FB43C1D3FD}">
      <dgm:prSet/>
      <dgm:spPr/>
      <dgm:t>
        <a:bodyPr/>
        <a:lstStyle/>
        <a:p>
          <a:r>
            <a:rPr lang="en-US" b="0" i="0" baseline="0"/>
            <a:t>If patterns remain, it may indicate model misfit or missing variables.</a:t>
          </a:r>
          <a:endParaRPr lang="en-US"/>
        </a:p>
      </dgm:t>
    </dgm:pt>
    <dgm:pt modelId="{1E3ECE1A-EFF2-4554-94D1-39783B88AEE0}" type="parTrans" cxnId="{42022847-B219-4AA5-8E8A-A3061E3F75B6}">
      <dgm:prSet/>
      <dgm:spPr/>
      <dgm:t>
        <a:bodyPr/>
        <a:lstStyle/>
        <a:p>
          <a:endParaRPr lang="en-US"/>
        </a:p>
      </dgm:t>
    </dgm:pt>
    <dgm:pt modelId="{F85C8E97-5A7A-4182-99EE-9B13D1B82DE2}" type="sibTrans" cxnId="{42022847-B219-4AA5-8E8A-A3061E3F75B6}">
      <dgm:prSet/>
      <dgm:spPr/>
      <dgm:t>
        <a:bodyPr/>
        <a:lstStyle/>
        <a:p>
          <a:endParaRPr lang="en-US"/>
        </a:p>
      </dgm:t>
    </dgm:pt>
    <dgm:pt modelId="{9F16ACA3-C39D-4238-B6AB-789F6E9DE593}" type="pres">
      <dgm:prSet presAssocID="{EE5D0C39-9726-4DCB-A7F3-645BB034F5A9}" presName="vert0" presStyleCnt="0">
        <dgm:presLayoutVars>
          <dgm:dir/>
          <dgm:animOne val="branch"/>
          <dgm:animLvl val="lvl"/>
        </dgm:presLayoutVars>
      </dgm:prSet>
      <dgm:spPr/>
    </dgm:pt>
    <dgm:pt modelId="{7328B2E2-5C63-44BA-9B21-71118E14AD3E}" type="pres">
      <dgm:prSet presAssocID="{1882F911-F7D8-4808-BEDE-A593484D2164}" presName="thickLine" presStyleLbl="alignNode1" presStyleIdx="0" presStyleCnt="2"/>
      <dgm:spPr/>
    </dgm:pt>
    <dgm:pt modelId="{207BCAEE-EB43-4A5A-B2BB-8E7CC02D4E73}" type="pres">
      <dgm:prSet presAssocID="{1882F911-F7D8-4808-BEDE-A593484D2164}" presName="horz1" presStyleCnt="0"/>
      <dgm:spPr/>
    </dgm:pt>
    <dgm:pt modelId="{80D2B6A9-F1D4-4BA9-9871-4B91E28F3DFF}" type="pres">
      <dgm:prSet presAssocID="{1882F911-F7D8-4808-BEDE-A593484D2164}" presName="tx1" presStyleLbl="revTx" presStyleIdx="0" presStyleCnt="2"/>
      <dgm:spPr/>
    </dgm:pt>
    <dgm:pt modelId="{36B0663A-9000-4186-8DF5-773BF020362B}" type="pres">
      <dgm:prSet presAssocID="{1882F911-F7D8-4808-BEDE-A593484D2164}" presName="vert1" presStyleCnt="0"/>
      <dgm:spPr/>
    </dgm:pt>
    <dgm:pt modelId="{39ADEB52-62F3-444B-A238-5312052F9643}" type="pres">
      <dgm:prSet presAssocID="{BE1C5162-9CBE-422C-9F29-27FB43C1D3FD}" presName="thickLine" presStyleLbl="alignNode1" presStyleIdx="1" presStyleCnt="2"/>
      <dgm:spPr/>
    </dgm:pt>
    <dgm:pt modelId="{0EBD218F-F6AA-44E2-A57D-66EC805E50EA}" type="pres">
      <dgm:prSet presAssocID="{BE1C5162-9CBE-422C-9F29-27FB43C1D3FD}" presName="horz1" presStyleCnt="0"/>
      <dgm:spPr/>
    </dgm:pt>
    <dgm:pt modelId="{D489AB99-1582-499F-812F-4FF6E4F40241}" type="pres">
      <dgm:prSet presAssocID="{BE1C5162-9CBE-422C-9F29-27FB43C1D3FD}" presName="tx1" presStyleLbl="revTx" presStyleIdx="1" presStyleCnt="2"/>
      <dgm:spPr/>
    </dgm:pt>
    <dgm:pt modelId="{12CAC464-3807-43A9-9DF0-27BBF6720B2E}" type="pres">
      <dgm:prSet presAssocID="{BE1C5162-9CBE-422C-9F29-27FB43C1D3FD}" presName="vert1" presStyleCnt="0"/>
      <dgm:spPr/>
    </dgm:pt>
  </dgm:ptLst>
  <dgm:cxnLst>
    <dgm:cxn modelId="{42022847-B219-4AA5-8E8A-A3061E3F75B6}" srcId="{EE5D0C39-9726-4DCB-A7F3-645BB034F5A9}" destId="{BE1C5162-9CBE-422C-9F29-27FB43C1D3FD}" srcOrd="1" destOrd="0" parTransId="{1E3ECE1A-EFF2-4554-94D1-39783B88AEE0}" sibTransId="{F85C8E97-5A7A-4182-99EE-9B13D1B82DE2}"/>
    <dgm:cxn modelId="{0ED1AE47-6CBE-4BC9-BA1D-EAB396EC5B85}" type="presOf" srcId="{BE1C5162-9CBE-422C-9F29-27FB43C1D3FD}" destId="{D489AB99-1582-499F-812F-4FF6E4F40241}" srcOrd="0" destOrd="0" presId="urn:microsoft.com/office/officeart/2008/layout/LinedList"/>
    <dgm:cxn modelId="{BE8FD87A-13E2-484E-9421-71063C05A0CA}" type="presOf" srcId="{EE5D0C39-9726-4DCB-A7F3-645BB034F5A9}" destId="{9F16ACA3-C39D-4238-B6AB-789F6E9DE593}" srcOrd="0" destOrd="0" presId="urn:microsoft.com/office/officeart/2008/layout/LinedList"/>
    <dgm:cxn modelId="{916927C7-95CF-4B89-8E53-0F0F8B35B092}" srcId="{EE5D0C39-9726-4DCB-A7F3-645BB034F5A9}" destId="{1882F911-F7D8-4808-BEDE-A593484D2164}" srcOrd="0" destOrd="0" parTransId="{3C728E04-0AF0-40DF-9CAB-B86E56AB687C}" sibTransId="{BEC7FA30-F0D9-42CB-9AC0-7BC0C05E9091}"/>
    <dgm:cxn modelId="{D1D185ED-8243-4636-B8FC-2CC6F2D3037E}" type="presOf" srcId="{1882F911-F7D8-4808-BEDE-A593484D2164}" destId="{80D2B6A9-F1D4-4BA9-9871-4B91E28F3DFF}" srcOrd="0" destOrd="0" presId="urn:microsoft.com/office/officeart/2008/layout/LinedList"/>
    <dgm:cxn modelId="{FA02C5F8-9731-4BAB-8722-D9FE967A1839}" type="presParOf" srcId="{9F16ACA3-C39D-4238-B6AB-789F6E9DE593}" destId="{7328B2E2-5C63-44BA-9B21-71118E14AD3E}" srcOrd="0" destOrd="0" presId="urn:microsoft.com/office/officeart/2008/layout/LinedList"/>
    <dgm:cxn modelId="{1C8D441E-C1A4-40E5-BB45-17935A8B58F2}" type="presParOf" srcId="{9F16ACA3-C39D-4238-B6AB-789F6E9DE593}" destId="{207BCAEE-EB43-4A5A-B2BB-8E7CC02D4E73}" srcOrd="1" destOrd="0" presId="urn:microsoft.com/office/officeart/2008/layout/LinedList"/>
    <dgm:cxn modelId="{7BD1D130-DCB8-4ED3-9B78-F46BFAA257AC}" type="presParOf" srcId="{207BCAEE-EB43-4A5A-B2BB-8E7CC02D4E73}" destId="{80D2B6A9-F1D4-4BA9-9871-4B91E28F3DFF}" srcOrd="0" destOrd="0" presId="urn:microsoft.com/office/officeart/2008/layout/LinedList"/>
    <dgm:cxn modelId="{0B5C5159-0BC7-4B8E-B0E9-57245D78A2E5}" type="presParOf" srcId="{207BCAEE-EB43-4A5A-B2BB-8E7CC02D4E73}" destId="{36B0663A-9000-4186-8DF5-773BF020362B}" srcOrd="1" destOrd="0" presId="urn:microsoft.com/office/officeart/2008/layout/LinedList"/>
    <dgm:cxn modelId="{854EE1EE-1249-4525-8E53-3D0D99050AD0}" type="presParOf" srcId="{9F16ACA3-C39D-4238-B6AB-789F6E9DE593}" destId="{39ADEB52-62F3-444B-A238-5312052F9643}" srcOrd="2" destOrd="0" presId="urn:microsoft.com/office/officeart/2008/layout/LinedList"/>
    <dgm:cxn modelId="{18D2CBC2-0CB0-4A91-A029-9939DEF31A59}" type="presParOf" srcId="{9F16ACA3-C39D-4238-B6AB-789F6E9DE593}" destId="{0EBD218F-F6AA-44E2-A57D-66EC805E50EA}" srcOrd="3" destOrd="0" presId="urn:microsoft.com/office/officeart/2008/layout/LinedList"/>
    <dgm:cxn modelId="{BE4185C9-3358-445C-AA0B-C66B12C4896B}" type="presParOf" srcId="{0EBD218F-F6AA-44E2-A57D-66EC805E50EA}" destId="{D489AB99-1582-499F-812F-4FF6E4F40241}" srcOrd="0" destOrd="0" presId="urn:microsoft.com/office/officeart/2008/layout/LinedList"/>
    <dgm:cxn modelId="{07858CE4-E9DD-470E-9613-DF79D7F0D559}" type="presParOf" srcId="{0EBD218F-F6AA-44E2-A57D-66EC805E50EA}" destId="{12CAC464-3807-43A9-9DF0-27BBF6720B2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251B552-566E-4022-BEDC-69385C878F16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58C9A7-EDDB-488F-AA3B-700EE18B5725}">
      <dgm:prSet/>
      <dgm:spPr/>
      <dgm:t>
        <a:bodyPr/>
        <a:lstStyle/>
        <a:p>
          <a:r>
            <a:rPr lang="en-US"/>
            <a:t>Window</a:t>
          </a:r>
        </a:p>
      </dgm:t>
    </dgm:pt>
    <dgm:pt modelId="{48CEE9D0-2D71-41F7-B7CB-B6CB669D78AB}" type="parTrans" cxnId="{CD385136-D09E-4B87-94FB-4E9EAAA1EB3D}">
      <dgm:prSet/>
      <dgm:spPr/>
      <dgm:t>
        <a:bodyPr/>
        <a:lstStyle/>
        <a:p>
          <a:endParaRPr lang="en-US"/>
        </a:p>
      </dgm:t>
    </dgm:pt>
    <dgm:pt modelId="{8C506619-63B3-42F4-94C6-7568020BD3E4}" type="sibTrans" cxnId="{CD385136-D09E-4B87-94FB-4E9EAAA1EB3D}">
      <dgm:prSet/>
      <dgm:spPr/>
      <dgm:t>
        <a:bodyPr/>
        <a:lstStyle/>
        <a:p>
          <a:endParaRPr lang="en-US"/>
        </a:p>
      </dgm:t>
    </dgm:pt>
    <dgm:pt modelId="{8B171A29-5239-40EA-814E-8BF1AA424CBE}">
      <dgm:prSet/>
      <dgm:spPr/>
      <dgm:t>
        <a:bodyPr/>
        <a:lstStyle/>
        <a:p>
          <a:r>
            <a:rPr lang="en-US"/>
            <a:t>Window too small → Overreacts to noise.</a:t>
          </a:r>
        </a:p>
      </dgm:t>
    </dgm:pt>
    <dgm:pt modelId="{E8892187-FBBB-4531-885F-11D9E11515C4}" type="parTrans" cxnId="{40DBB454-4128-43B8-A326-03D6DA832AD8}">
      <dgm:prSet/>
      <dgm:spPr/>
      <dgm:t>
        <a:bodyPr/>
        <a:lstStyle/>
        <a:p>
          <a:endParaRPr lang="en-US"/>
        </a:p>
      </dgm:t>
    </dgm:pt>
    <dgm:pt modelId="{D483E06D-58C1-4355-B11F-F5505BFBADBE}" type="sibTrans" cxnId="{40DBB454-4128-43B8-A326-03D6DA832AD8}">
      <dgm:prSet/>
      <dgm:spPr/>
      <dgm:t>
        <a:bodyPr/>
        <a:lstStyle/>
        <a:p>
          <a:endParaRPr lang="en-US"/>
        </a:p>
      </dgm:t>
    </dgm:pt>
    <dgm:pt modelId="{A665C710-C791-45D4-9AFA-27F133C37EEC}">
      <dgm:prSet/>
      <dgm:spPr/>
      <dgm:t>
        <a:bodyPr/>
        <a:lstStyle/>
        <a:p>
          <a:r>
            <a:rPr lang="en-US"/>
            <a:t>Window</a:t>
          </a:r>
        </a:p>
      </dgm:t>
    </dgm:pt>
    <dgm:pt modelId="{12F15260-3368-446A-9108-322EC280879B}" type="parTrans" cxnId="{E2CC321B-756C-4A85-828F-F85C84F4D202}">
      <dgm:prSet/>
      <dgm:spPr/>
      <dgm:t>
        <a:bodyPr/>
        <a:lstStyle/>
        <a:p>
          <a:endParaRPr lang="en-US"/>
        </a:p>
      </dgm:t>
    </dgm:pt>
    <dgm:pt modelId="{917B0625-821B-4798-9724-103F2B471347}" type="sibTrans" cxnId="{E2CC321B-756C-4A85-828F-F85C84F4D202}">
      <dgm:prSet/>
      <dgm:spPr/>
      <dgm:t>
        <a:bodyPr/>
        <a:lstStyle/>
        <a:p>
          <a:endParaRPr lang="en-US"/>
        </a:p>
      </dgm:t>
    </dgm:pt>
    <dgm:pt modelId="{B01F7C1D-2388-4411-80CB-6441602D0CDB}">
      <dgm:prSet/>
      <dgm:spPr/>
      <dgm:t>
        <a:bodyPr/>
        <a:lstStyle/>
        <a:p>
          <a:r>
            <a:rPr lang="en-US"/>
            <a:t>Window too large → Over-smooths, hides meaningful changes.</a:t>
          </a:r>
        </a:p>
      </dgm:t>
    </dgm:pt>
    <dgm:pt modelId="{AA30FC5A-2805-4438-8E54-1E88588D4672}" type="parTrans" cxnId="{4032DD3D-7C54-428D-854D-41D0D6202E9C}">
      <dgm:prSet/>
      <dgm:spPr/>
      <dgm:t>
        <a:bodyPr/>
        <a:lstStyle/>
        <a:p>
          <a:endParaRPr lang="en-US"/>
        </a:p>
      </dgm:t>
    </dgm:pt>
    <dgm:pt modelId="{9A03D57A-AB18-4A11-A780-BFB85E66FC8F}" type="sibTrans" cxnId="{4032DD3D-7C54-428D-854D-41D0D6202E9C}">
      <dgm:prSet/>
      <dgm:spPr/>
      <dgm:t>
        <a:bodyPr/>
        <a:lstStyle/>
        <a:p>
          <a:endParaRPr lang="en-US"/>
        </a:p>
      </dgm:t>
    </dgm:pt>
    <dgm:pt modelId="{A34234E4-CEF5-4201-AFE0-B9090449CAED}">
      <dgm:prSet/>
      <dgm:spPr/>
      <dgm:t>
        <a:bodyPr/>
        <a:lstStyle/>
        <a:p>
          <a:r>
            <a:rPr lang="en-US"/>
            <a:t>Edge</a:t>
          </a:r>
        </a:p>
      </dgm:t>
    </dgm:pt>
    <dgm:pt modelId="{5CDEED05-7D47-46ED-A16D-3F086C18A369}" type="parTrans" cxnId="{11EFBF3C-274D-4EC9-BDBB-29BC22FC9736}">
      <dgm:prSet/>
      <dgm:spPr/>
      <dgm:t>
        <a:bodyPr/>
        <a:lstStyle/>
        <a:p>
          <a:endParaRPr lang="en-US"/>
        </a:p>
      </dgm:t>
    </dgm:pt>
    <dgm:pt modelId="{64611D9A-E52E-47B7-80D5-DA7ADA71A3AC}" type="sibTrans" cxnId="{11EFBF3C-274D-4EC9-BDBB-29BC22FC9736}">
      <dgm:prSet/>
      <dgm:spPr/>
      <dgm:t>
        <a:bodyPr/>
        <a:lstStyle/>
        <a:p>
          <a:endParaRPr lang="en-US"/>
        </a:p>
      </dgm:t>
    </dgm:pt>
    <dgm:pt modelId="{965B9166-C2C0-405A-AF6C-0638EB094681}">
      <dgm:prSet/>
      <dgm:spPr/>
      <dgm:t>
        <a:bodyPr/>
        <a:lstStyle/>
        <a:p>
          <a:r>
            <a:rPr lang="en-US"/>
            <a:t>Edge effects → Missing values at beginning/end due to insufficient data.</a:t>
          </a:r>
        </a:p>
      </dgm:t>
    </dgm:pt>
    <dgm:pt modelId="{8ED9BC02-3DC7-4CF2-9DBC-A93CFD1850FA}" type="parTrans" cxnId="{1664D2C6-09A7-4489-B57C-A7ECFB400464}">
      <dgm:prSet/>
      <dgm:spPr/>
      <dgm:t>
        <a:bodyPr/>
        <a:lstStyle/>
        <a:p>
          <a:endParaRPr lang="en-US"/>
        </a:p>
      </dgm:t>
    </dgm:pt>
    <dgm:pt modelId="{1BEE702F-549D-4A61-BBEE-1AB2BB5C8327}" type="sibTrans" cxnId="{1664D2C6-09A7-4489-B57C-A7ECFB400464}">
      <dgm:prSet/>
      <dgm:spPr/>
      <dgm:t>
        <a:bodyPr/>
        <a:lstStyle/>
        <a:p>
          <a:endParaRPr lang="en-US"/>
        </a:p>
      </dgm:t>
    </dgm:pt>
    <dgm:pt modelId="{AADDD523-739B-40A4-9F4A-43128EDA9FBB}">
      <dgm:prSet/>
      <dgm:spPr/>
      <dgm:t>
        <a:bodyPr/>
        <a:lstStyle/>
        <a:p>
          <a:r>
            <a:rPr lang="en-US"/>
            <a:t>Don’t use</a:t>
          </a:r>
        </a:p>
      </dgm:t>
    </dgm:pt>
    <dgm:pt modelId="{85F62662-EAD5-4BD5-BAAB-9133B41EA3E2}" type="parTrans" cxnId="{8024A8D8-D0BC-40D0-BDBB-54162AF09E17}">
      <dgm:prSet/>
      <dgm:spPr/>
      <dgm:t>
        <a:bodyPr/>
        <a:lstStyle/>
        <a:p>
          <a:endParaRPr lang="en-US"/>
        </a:p>
      </dgm:t>
    </dgm:pt>
    <dgm:pt modelId="{36EF8301-D325-4A9F-AE4A-E0C3550E601B}" type="sibTrans" cxnId="{8024A8D8-D0BC-40D0-BDBB-54162AF09E17}">
      <dgm:prSet/>
      <dgm:spPr/>
      <dgm:t>
        <a:bodyPr/>
        <a:lstStyle/>
        <a:p>
          <a:endParaRPr lang="en-US"/>
        </a:p>
      </dgm:t>
    </dgm:pt>
    <dgm:pt modelId="{8DE70E1F-47C9-4520-BFAD-0032249317EB}">
      <dgm:prSet/>
      <dgm:spPr/>
      <dgm:t>
        <a:bodyPr/>
        <a:lstStyle/>
        <a:p>
          <a:r>
            <a:rPr lang="en-US"/>
            <a:t>Misinterpretation → SMA removes information; don’t use for precise forecasting.</a:t>
          </a:r>
        </a:p>
      </dgm:t>
    </dgm:pt>
    <dgm:pt modelId="{30C1F25B-3688-4412-8D19-265B4456AFA0}" type="parTrans" cxnId="{8A4558FE-C647-4E0B-B0BF-16056CEA6155}">
      <dgm:prSet/>
      <dgm:spPr/>
      <dgm:t>
        <a:bodyPr/>
        <a:lstStyle/>
        <a:p>
          <a:endParaRPr lang="en-US"/>
        </a:p>
      </dgm:t>
    </dgm:pt>
    <dgm:pt modelId="{229E1BC9-1089-4EEE-8354-87F1BB6A280C}" type="sibTrans" cxnId="{8A4558FE-C647-4E0B-B0BF-16056CEA6155}">
      <dgm:prSet/>
      <dgm:spPr/>
      <dgm:t>
        <a:bodyPr/>
        <a:lstStyle/>
        <a:p>
          <a:endParaRPr lang="en-US"/>
        </a:p>
      </dgm:t>
    </dgm:pt>
    <dgm:pt modelId="{ACB2080D-8381-4FF5-B343-A62402654780}" type="pres">
      <dgm:prSet presAssocID="{2251B552-566E-4022-BEDC-69385C878F16}" presName="Name0" presStyleCnt="0">
        <dgm:presLayoutVars>
          <dgm:dir/>
          <dgm:animLvl val="lvl"/>
          <dgm:resizeHandles val="exact"/>
        </dgm:presLayoutVars>
      </dgm:prSet>
      <dgm:spPr/>
    </dgm:pt>
    <dgm:pt modelId="{84943742-D9BF-4E03-B24D-CB108EB2DFDA}" type="pres">
      <dgm:prSet presAssocID="{0858C9A7-EDDB-488F-AA3B-700EE18B5725}" presName="linNode" presStyleCnt="0"/>
      <dgm:spPr/>
    </dgm:pt>
    <dgm:pt modelId="{6680BB10-0608-4CFA-992D-75E63337E93F}" type="pres">
      <dgm:prSet presAssocID="{0858C9A7-EDDB-488F-AA3B-700EE18B5725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DE8D0675-0346-47DA-ADC8-7CC4740436E0}" type="pres">
      <dgm:prSet presAssocID="{0858C9A7-EDDB-488F-AA3B-700EE18B5725}" presName="descendantText" presStyleLbl="alignAccFollowNode1" presStyleIdx="0" presStyleCnt="4">
        <dgm:presLayoutVars>
          <dgm:bulletEnabled/>
        </dgm:presLayoutVars>
      </dgm:prSet>
      <dgm:spPr/>
    </dgm:pt>
    <dgm:pt modelId="{22FC8E9F-0356-4F97-96FD-88212F6E9C05}" type="pres">
      <dgm:prSet presAssocID="{8C506619-63B3-42F4-94C6-7568020BD3E4}" presName="sp" presStyleCnt="0"/>
      <dgm:spPr/>
    </dgm:pt>
    <dgm:pt modelId="{16E27846-4FC2-4A28-AADF-C5D5C8C7EDEC}" type="pres">
      <dgm:prSet presAssocID="{A665C710-C791-45D4-9AFA-27F133C37EEC}" presName="linNode" presStyleCnt="0"/>
      <dgm:spPr/>
    </dgm:pt>
    <dgm:pt modelId="{E75FBF9F-9627-4FC2-9F21-F8349F6DE087}" type="pres">
      <dgm:prSet presAssocID="{A665C710-C791-45D4-9AFA-27F133C37EEC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6448C01F-3A70-4526-A6A8-BAA8493F204C}" type="pres">
      <dgm:prSet presAssocID="{A665C710-C791-45D4-9AFA-27F133C37EEC}" presName="descendantText" presStyleLbl="alignAccFollowNode1" presStyleIdx="1" presStyleCnt="4">
        <dgm:presLayoutVars>
          <dgm:bulletEnabled/>
        </dgm:presLayoutVars>
      </dgm:prSet>
      <dgm:spPr/>
    </dgm:pt>
    <dgm:pt modelId="{1D4F5B58-A1B5-4BDC-AE74-0AA93E854E76}" type="pres">
      <dgm:prSet presAssocID="{917B0625-821B-4798-9724-103F2B471347}" presName="sp" presStyleCnt="0"/>
      <dgm:spPr/>
    </dgm:pt>
    <dgm:pt modelId="{6E4601F3-9D25-4E7D-99C3-6D180848D062}" type="pres">
      <dgm:prSet presAssocID="{A34234E4-CEF5-4201-AFE0-B9090449CAED}" presName="linNode" presStyleCnt="0"/>
      <dgm:spPr/>
    </dgm:pt>
    <dgm:pt modelId="{EC591EB9-366D-40DC-8F21-46C70BCD9247}" type="pres">
      <dgm:prSet presAssocID="{A34234E4-CEF5-4201-AFE0-B9090449CAED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85946D44-2E80-4513-A70A-AD51BA9AEF93}" type="pres">
      <dgm:prSet presAssocID="{A34234E4-CEF5-4201-AFE0-B9090449CAED}" presName="descendantText" presStyleLbl="alignAccFollowNode1" presStyleIdx="2" presStyleCnt="4">
        <dgm:presLayoutVars>
          <dgm:bulletEnabled/>
        </dgm:presLayoutVars>
      </dgm:prSet>
      <dgm:spPr/>
    </dgm:pt>
    <dgm:pt modelId="{2D86A018-7EF1-49F7-BFB5-25BD0A4975BD}" type="pres">
      <dgm:prSet presAssocID="{64611D9A-E52E-47B7-80D5-DA7ADA71A3AC}" presName="sp" presStyleCnt="0"/>
      <dgm:spPr/>
    </dgm:pt>
    <dgm:pt modelId="{6526AB18-55C5-4974-89C8-7BFD12997104}" type="pres">
      <dgm:prSet presAssocID="{AADDD523-739B-40A4-9F4A-43128EDA9FBB}" presName="linNode" presStyleCnt="0"/>
      <dgm:spPr/>
    </dgm:pt>
    <dgm:pt modelId="{3D026A8F-B0A3-402E-BE54-2E9995649E0A}" type="pres">
      <dgm:prSet presAssocID="{AADDD523-739B-40A4-9F4A-43128EDA9FBB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D8646AE8-AAA9-46A7-BE3F-8B3D81E8D894}" type="pres">
      <dgm:prSet presAssocID="{AADDD523-739B-40A4-9F4A-43128EDA9FBB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CA058A09-C2D9-4605-8D3B-B1F6725F31D6}" type="presOf" srcId="{AADDD523-739B-40A4-9F4A-43128EDA9FBB}" destId="{3D026A8F-B0A3-402E-BE54-2E9995649E0A}" srcOrd="0" destOrd="0" presId="urn:microsoft.com/office/officeart/2016/7/layout/VerticalSolidActionList"/>
    <dgm:cxn modelId="{E2CC321B-756C-4A85-828F-F85C84F4D202}" srcId="{2251B552-566E-4022-BEDC-69385C878F16}" destId="{A665C710-C791-45D4-9AFA-27F133C37EEC}" srcOrd="1" destOrd="0" parTransId="{12F15260-3368-446A-9108-322EC280879B}" sibTransId="{917B0625-821B-4798-9724-103F2B471347}"/>
    <dgm:cxn modelId="{3D38EF20-2FCE-4168-A7D8-6DB14A6A86D4}" type="presOf" srcId="{8DE70E1F-47C9-4520-BFAD-0032249317EB}" destId="{D8646AE8-AAA9-46A7-BE3F-8B3D81E8D894}" srcOrd="0" destOrd="0" presId="urn:microsoft.com/office/officeart/2016/7/layout/VerticalSolidActionList"/>
    <dgm:cxn modelId="{9D942A25-7200-445F-98D1-3EFB0A8AB2EC}" type="presOf" srcId="{B01F7C1D-2388-4411-80CB-6441602D0CDB}" destId="{6448C01F-3A70-4526-A6A8-BAA8493F204C}" srcOrd="0" destOrd="0" presId="urn:microsoft.com/office/officeart/2016/7/layout/VerticalSolidActionList"/>
    <dgm:cxn modelId="{CD385136-D09E-4B87-94FB-4E9EAAA1EB3D}" srcId="{2251B552-566E-4022-BEDC-69385C878F16}" destId="{0858C9A7-EDDB-488F-AA3B-700EE18B5725}" srcOrd="0" destOrd="0" parTransId="{48CEE9D0-2D71-41F7-B7CB-B6CB669D78AB}" sibTransId="{8C506619-63B3-42F4-94C6-7568020BD3E4}"/>
    <dgm:cxn modelId="{11EFBF3C-274D-4EC9-BDBB-29BC22FC9736}" srcId="{2251B552-566E-4022-BEDC-69385C878F16}" destId="{A34234E4-CEF5-4201-AFE0-B9090449CAED}" srcOrd="2" destOrd="0" parTransId="{5CDEED05-7D47-46ED-A16D-3F086C18A369}" sibTransId="{64611D9A-E52E-47B7-80D5-DA7ADA71A3AC}"/>
    <dgm:cxn modelId="{4032DD3D-7C54-428D-854D-41D0D6202E9C}" srcId="{A665C710-C791-45D4-9AFA-27F133C37EEC}" destId="{B01F7C1D-2388-4411-80CB-6441602D0CDB}" srcOrd="0" destOrd="0" parTransId="{AA30FC5A-2805-4438-8E54-1E88588D4672}" sibTransId="{9A03D57A-AB18-4A11-A780-BFB85E66FC8F}"/>
    <dgm:cxn modelId="{BF2C5D51-D65D-4DAF-A2E6-4C8BF4A8C9A2}" type="presOf" srcId="{A665C710-C791-45D4-9AFA-27F133C37EEC}" destId="{E75FBF9F-9627-4FC2-9F21-F8349F6DE087}" srcOrd="0" destOrd="0" presId="urn:microsoft.com/office/officeart/2016/7/layout/VerticalSolidActionList"/>
    <dgm:cxn modelId="{40DBB454-4128-43B8-A326-03D6DA832AD8}" srcId="{0858C9A7-EDDB-488F-AA3B-700EE18B5725}" destId="{8B171A29-5239-40EA-814E-8BF1AA424CBE}" srcOrd="0" destOrd="0" parTransId="{E8892187-FBBB-4531-885F-11D9E11515C4}" sibTransId="{D483E06D-58C1-4355-B11F-F5505BFBADBE}"/>
    <dgm:cxn modelId="{17463880-E55D-460B-8035-C10BAF4802F4}" type="presOf" srcId="{A34234E4-CEF5-4201-AFE0-B9090449CAED}" destId="{EC591EB9-366D-40DC-8F21-46C70BCD9247}" srcOrd="0" destOrd="0" presId="urn:microsoft.com/office/officeart/2016/7/layout/VerticalSolidActionList"/>
    <dgm:cxn modelId="{484658C5-1772-4F79-BAE8-DC27EAEF47BC}" type="presOf" srcId="{2251B552-566E-4022-BEDC-69385C878F16}" destId="{ACB2080D-8381-4FF5-B343-A62402654780}" srcOrd="0" destOrd="0" presId="urn:microsoft.com/office/officeart/2016/7/layout/VerticalSolidActionList"/>
    <dgm:cxn modelId="{1664D2C6-09A7-4489-B57C-A7ECFB400464}" srcId="{A34234E4-CEF5-4201-AFE0-B9090449CAED}" destId="{965B9166-C2C0-405A-AF6C-0638EB094681}" srcOrd="0" destOrd="0" parTransId="{8ED9BC02-3DC7-4CF2-9DBC-A93CFD1850FA}" sibTransId="{1BEE702F-549D-4A61-BBEE-1AB2BB5C8327}"/>
    <dgm:cxn modelId="{BD2248D0-B0A0-4E14-8D99-34F5EE88587F}" type="presOf" srcId="{0858C9A7-EDDB-488F-AA3B-700EE18B5725}" destId="{6680BB10-0608-4CFA-992D-75E63337E93F}" srcOrd="0" destOrd="0" presId="urn:microsoft.com/office/officeart/2016/7/layout/VerticalSolidActionList"/>
    <dgm:cxn modelId="{CC25CDD6-FFD9-4769-9413-F034C8AACDE5}" type="presOf" srcId="{8B171A29-5239-40EA-814E-8BF1AA424CBE}" destId="{DE8D0675-0346-47DA-ADC8-7CC4740436E0}" srcOrd="0" destOrd="0" presId="urn:microsoft.com/office/officeart/2016/7/layout/VerticalSolidActionList"/>
    <dgm:cxn modelId="{8024A8D8-D0BC-40D0-BDBB-54162AF09E17}" srcId="{2251B552-566E-4022-BEDC-69385C878F16}" destId="{AADDD523-739B-40A4-9F4A-43128EDA9FBB}" srcOrd="3" destOrd="0" parTransId="{85F62662-EAD5-4BD5-BAAB-9133B41EA3E2}" sibTransId="{36EF8301-D325-4A9F-AE4A-E0C3550E601B}"/>
    <dgm:cxn modelId="{F01B3EF3-064B-4BF1-879C-1383BF2B594A}" type="presOf" srcId="{965B9166-C2C0-405A-AF6C-0638EB094681}" destId="{85946D44-2E80-4513-A70A-AD51BA9AEF93}" srcOrd="0" destOrd="0" presId="urn:microsoft.com/office/officeart/2016/7/layout/VerticalSolidActionList"/>
    <dgm:cxn modelId="{8A4558FE-C647-4E0B-B0BF-16056CEA6155}" srcId="{AADDD523-739B-40A4-9F4A-43128EDA9FBB}" destId="{8DE70E1F-47C9-4520-BFAD-0032249317EB}" srcOrd="0" destOrd="0" parTransId="{30C1F25B-3688-4412-8D19-265B4456AFA0}" sibTransId="{229E1BC9-1089-4EEE-8354-87F1BB6A280C}"/>
    <dgm:cxn modelId="{615045F2-70A5-4053-AC4E-C0E45F331441}" type="presParOf" srcId="{ACB2080D-8381-4FF5-B343-A62402654780}" destId="{84943742-D9BF-4E03-B24D-CB108EB2DFDA}" srcOrd="0" destOrd="0" presId="urn:microsoft.com/office/officeart/2016/7/layout/VerticalSolidActionList"/>
    <dgm:cxn modelId="{B8103C82-9B69-48BD-9C93-3A87BD59BFA0}" type="presParOf" srcId="{84943742-D9BF-4E03-B24D-CB108EB2DFDA}" destId="{6680BB10-0608-4CFA-992D-75E63337E93F}" srcOrd="0" destOrd="0" presId="urn:microsoft.com/office/officeart/2016/7/layout/VerticalSolidActionList"/>
    <dgm:cxn modelId="{B78A2202-61C8-4702-BEB2-D4DA8E1FDE1E}" type="presParOf" srcId="{84943742-D9BF-4E03-B24D-CB108EB2DFDA}" destId="{DE8D0675-0346-47DA-ADC8-7CC4740436E0}" srcOrd="1" destOrd="0" presId="urn:microsoft.com/office/officeart/2016/7/layout/VerticalSolidActionList"/>
    <dgm:cxn modelId="{6B6FAB5D-2C10-4944-95CE-AD8EC464B4CB}" type="presParOf" srcId="{ACB2080D-8381-4FF5-B343-A62402654780}" destId="{22FC8E9F-0356-4F97-96FD-88212F6E9C05}" srcOrd="1" destOrd="0" presId="urn:microsoft.com/office/officeart/2016/7/layout/VerticalSolidActionList"/>
    <dgm:cxn modelId="{70C34238-9716-4FD1-BA36-18A978B8BD16}" type="presParOf" srcId="{ACB2080D-8381-4FF5-B343-A62402654780}" destId="{16E27846-4FC2-4A28-AADF-C5D5C8C7EDEC}" srcOrd="2" destOrd="0" presId="urn:microsoft.com/office/officeart/2016/7/layout/VerticalSolidActionList"/>
    <dgm:cxn modelId="{F0D80297-7190-47D5-9BBD-3AEDEC13EEF8}" type="presParOf" srcId="{16E27846-4FC2-4A28-AADF-C5D5C8C7EDEC}" destId="{E75FBF9F-9627-4FC2-9F21-F8349F6DE087}" srcOrd="0" destOrd="0" presId="urn:microsoft.com/office/officeart/2016/7/layout/VerticalSolidActionList"/>
    <dgm:cxn modelId="{3D40850B-D5A5-4BD2-A5E5-A79AE958764D}" type="presParOf" srcId="{16E27846-4FC2-4A28-AADF-C5D5C8C7EDEC}" destId="{6448C01F-3A70-4526-A6A8-BAA8493F204C}" srcOrd="1" destOrd="0" presId="urn:microsoft.com/office/officeart/2016/7/layout/VerticalSolidActionList"/>
    <dgm:cxn modelId="{E73371F4-5D99-4CC5-BD0C-37305E1FC93E}" type="presParOf" srcId="{ACB2080D-8381-4FF5-B343-A62402654780}" destId="{1D4F5B58-A1B5-4BDC-AE74-0AA93E854E76}" srcOrd="3" destOrd="0" presId="urn:microsoft.com/office/officeart/2016/7/layout/VerticalSolidActionList"/>
    <dgm:cxn modelId="{0E7FA0B6-0036-40FA-9F0A-27DFF2D00F1C}" type="presParOf" srcId="{ACB2080D-8381-4FF5-B343-A62402654780}" destId="{6E4601F3-9D25-4E7D-99C3-6D180848D062}" srcOrd="4" destOrd="0" presId="urn:microsoft.com/office/officeart/2016/7/layout/VerticalSolidActionList"/>
    <dgm:cxn modelId="{4B1AC639-0CA7-40CB-9236-4E844FD4FCAF}" type="presParOf" srcId="{6E4601F3-9D25-4E7D-99C3-6D180848D062}" destId="{EC591EB9-366D-40DC-8F21-46C70BCD9247}" srcOrd="0" destOrd="0" presId="urn:microsoft.com/office/officeart/2016/7/layout/VerticalSolidActionList"/>
    <dgm:cxn modelId="{4C4648CA-B1FD-4B10-AD98-CAAC81A6489A}" type="presParOf" srcId="{6E4601F3-9D25-4E7D-99C3-6D180848D062}" destId="{85946D44-2E80-4513-A70A-AD51BA9AEF93}" srcOrd="1" destOrd="0" presId="urn:microsoft.com/office/officeart/2016/7/layout/VerticalSolidActionList"/>
    <dgm:cxn modelId="{44B35072-D474-40BA-8018-CCED18A38C8D}" type="presParOf" srcId="{ACB2080D-8381-4FF5-B343-A62402654780}" destId="{2D86A018-7EF1-49F7-BFB5-25BD0A4975BD}" srcOrd="5" destOrd="0" presId="urn:microsoft.com/office/officeart/2016/7/layout/VerticalSolidActionList"/>
    <dgm:cxn modelId="{540E7CFC-B7BB-4B50-BB86-B3B57B0FD5C5}" type="presParOf" srcId="{ACB2080D-8381-4FF5-B343-A62402654780}" destId="{6526AB18-55C5-4974-89C8-7BFD12997104}" srcOrd="6" destOrd="0" presId="urn:microsoft.com/office/officeart/2016/7/layout/VerticalSolidActionList"/>
    <dgm:cxn modelId="{63ED6655-F1E2-46BF-8658-4903565C2D52}" type="presParOf" srcId="{6526AB18-55C5-4974-89C8-7BFD12997104}" destId="{3D026A8F-B0A3-402E-BE54-2E9995649E0A}" srcOrd="0" destOrd="0" presId="urn:microsoft.com/office/officeart/2016/7/layout/VerticalSolidActionList"/>
    <dgm:cxn modelId="{93972AAA-1403-40B3-8303-128C5DC457A7}" type="presParOf" srcId="{6526AB18-55C5-4974-89C8-7BFD12997104}" destId="{D8646AE8-AAA9-46A7-BE3F-8B3D81E8D89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4DA8339-2ED0-42BB-A5B9-19A96C3A4AD2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01304F7-C8A4-4323-BCFA-1E95795DCB1F}">
      <dgm:prSet/>
      <dgm:spPr/>
      <dgm:t>
        <a:bodyPr/>
        <a:lstStyle/>
        <a:p>
          <a:r>
            <a:rPr lang="en-US"/>
            <a:t>Visualize</a:t>
          </a:r>
        </a:p>
      </dgm:t>
    </dgm:pt>
    <dgm:pt modelId="{E1DB03C3-1A1F-4E00-8EF0-C426F4B31CCC}" type="parTrans" cxnId="{74A71094-D0D1-4CC8-AE27-330432C59437}">
      <dgm:prSet/>
      <dgm:spPr/>
      <dgm:t>
        <a:bodyPr/>
        <a:lstStyle/>
        <a:p>
          <a:endParaRPr lang="en-US"/>
        </a:p>
      </dgm:t>
    </dgm:pt>
    <dgm:pt modelId="{2C7A06EC-F483-4B6B-A9C5-7B12F39180ED}" type="sibTrans" cxnId="{74A71094-D0D1-4CC8-AE27-330432C59437}">
      <dgm:prSet/>
      <dgm:spPr/>
      <dgm:t>
        <a:bodyPr/>
        <a:lstStyle/>
        <a:p>
          <a:endParaRPr lang="en-US"/>
        </a:p>
      </dgm:t>
    </dgm:pt>
    <dgm:pt modelId="{9F87E113-AF4D-49E5-903E-286E3F80E301}">
      <dgm:prSet/>
      <dgm:spPr/>
      <dgm:t>
        <a:bodyPr/>
        <a:lstStyle/>
        <a:p>
          <a:r>
            <a:rPr lang="en-US"/>
            <a:t>Always visualize first, then use ADF or KPSS test to confirm.</a:t>
          </a:r>
        </a:p>
      </dgm:t>
    </dgm:pt>
    <dgm:pt modelId="{81D1BDBA-A386-4388-AB44-3A794DFA684B}" type="parTrans" cxnId="{6F453419-D3C6-4CCC-A8A3-74A4BE463438}">
      <dgm:prSet/>
      <dgm:spPr/>
      <dgm:t>
        <a:bodyPr/>
        <a:lstStyle/>
        <a:p>
          <a:endParaRPr lang="en-US"/>
        </a:p>
      </dgm:t>
    </dgm:pt>
    <dgm:pt modelId="{90835A05-78A9-45BF-9239-271443638536}" type="sibTrans" cxnId="{6F453419-D3C6-4CCC-A8A3-74A4BE463438}">
      <dgm:prSet/>
      <dgm:spPr/>
      <dgm:t>
        <a:bodyPr/>
        <a:lstStyle/>
        <a:p>
          <a:endParaRPr lang="en-US"/>
        </a:p>
      </dgm:t>
    </dgm:pt>
    <dgm:pt modelId="{3C8FEA51-624D-47EE-B2B5-A53B41ED492F}">
      <dgm:prSet/>
      <dgm:spPr/>
      <dgm:t>
        <a:bodyPr/>
        <a:lstStyle/>
        <a:p>
          <a:r>
            <a:rPr lang="en-US"/>
            <a:t>Be</a:t>
          </a:r>
        </a:p>
      </dgm:t>
    </dgm:pt>
    <dgm:pt modelId="{D5D3C601-0BB6-4E6A-86B4-896A9461B3B6}" type="parTrans" cxnId="{3C081DCB-3F60-42EA-9ADE-2018758E6736}">
      <dgm:prSet/>
      <dgm:spPr/>
      <dgm:t>
        <a:bodyPr/>
        <a:lstStyle/>
        <a:p>
          <a:endParaRPr lang="en-US"/>
        </a:p>
      </dgm:t>
    </dgm:pt>
    <dgm:pt modelId="{6ED247A8-BA2D-4DF5-9642-0FCB092F5FDF}" type="sibTrans" cxnId="{3C081DCB-3F60-42EA-9ADE-2018758E6736}">
      <dgm:prSet/>
      <dgm:spPr/>
      <dgm:t>
        <a:bodyPr/>
        <a:lstStyle/>
        <a:p>
          <a:endParaRPr lang="en-US"/>
        </a:p>
      </dgm:t>
    </dgm:pt>
    <dgm:pt modelId="{B392476F-C895-4258-858B-22F941AB12CE}">
      <dgm:prSet/>
      <dgm:spPr/>
      <dgm:t>
        <a:bodyPr/>
        <a:lstStyle/>
        <a:p>
          <a:r>
            <a:rPr lang="en-US"/>
            <a:t>Trend or seasonality must be removed before modeling.</a:t>
          </a:r>
        </a:p>
      </dgm:t>
    </dgm:pt>
    <dgm:pt modelId="{0F5AC90B-FDAD-4211-90F5-5903AABCAA4C}" type="parTrans" cxnId="{925E4E13-1C0F-4CF9-9291-89EE3F66D543}">
      <dgm:prSet/>
      <dgm:spPr/>
      <dgm:t>
        <a:bodyPr/>
        <a:lstStyle/>
        <a:p>
          <a:endParaRPr lang="en-US"/>
        </a:p>
      </dgm:t>
    </dgm:pt>
    <dgm:pt modelId="{E868F330-6506-496C-BA37-241982553487}" type="sibTrans" cxnId="{925E4E13-1C0F-4CF9-9291-89EE3F66D543}">
      <dgm:prSet/>
      <dgm:spPr/>
      <dgm:t>
        <a:bodyPr/>
        <a:lstStyle/>
        <a:p>
          <a:endParaRPr lang="en-US"/>
        </a:p>
      </dgm:t>
    </dgm:pt>
    <dgm:pt modelId="{0ACEB138-54E4-46F8-963E-FF1FA6004C86}">
      <dgm:prSet/>
      <dgm:spPr/>
      <dgm:t>
        <a:bodyPr/>
        <a:lstStyle/>
        <a:p>
          <a:r>
            <a:rPr lang="en-US"/>
            <a:t>Apply</a:t>
          </a:r>
        </a:p>
      </dgm:t>
    </dgm:pt>
    <dgm:pt modelId="{80ECC34F-E7B4-4D07-8C11-EEBF5CD2F182}" type="parTrans" cxnId="{78DA0C5C-C997-4162-985C-317178CAFEE8}">
      <dgm:prSet/>
      <dgm:spPr/>
      <dgm:t>
        <a:bodyPr/>
        <a:lstStyle/>
        <a:p>
          <a:endParaRPr lang="en-US"/>
        </a:p>
      </dgm:t>
    </dgm:pt>
    <dgm:pt modelId="{9DFB2E72-476C-430A-9CA2-EE7DB79522FA}" type="sibTrans" cxnId="{78DA0C5C-C997-4162-985C-317178CAFEE8}">
      <dgm:prSet/>
      <dgm:spPr/>
      <dgm:t>
        <a:bodyPr/>
        <a:lstStyle/>
        <a:p>
          <a:endParaRPr lang="en-US"/>
        </a:p>
      </dgm:t>
    </dgm:pt>
    <dgm:pt modelId="{25267192-7E97-406B-87BB-835BD0C7275B}">
      <dgm:prSet/>
      <dgm:spPr/>
      <dgm:t>
        <a:bodyPr/>
        <a:lstStyle/>
        <a:p>
          <a:r>
            <a:rPr lang="en-US"/>
            <a:t>Apply log, sqrt, or Box–Cox transform for heteroscedasticity.</a:t>
          </a:r>
        </a:p>
      </dgm:t>
    </dgm:pt>
    <dgm:pt modelId="{B1524A5D-1DD3-4E62-8FEE-29DBFA883AD4}" type="parTrans" cxnId="{AB392A5F-C2AB-423D-9A8B-7C39DE35F842}">
      <dgm:prSet/>
      <dgm:spPr/>
      <dgm:t>
        <a:bodyPr/>
        <a:lstStyle/>
        <a:p>
          <a:endParaRPr lang="en-US"/>
        </a:p>
      </dgm:t>
    </dgm:pt>
    <dgm:pt modelId="{9CD66FD1-A440-43D3-8BFE-3266069D22DF}" type="sibTrans" cxnId="{AB392A5F-C2AB-423D-9A8B-7C39DE35F842}">
      <dgm:prSet/>
      <dgm:spPr/>
      <dgm:t>
        <a:bodyPr/>
        <a:lstStyle/>
        <a:p>
          <a:endParaRPr lang="en-US"/>
        </a:p>
      </dgm:t>
    </dgm:pt>
    <dgm:pt modelId="{9FFC2E15-9E1E-47A5-83C8-14AE34360D07}">
      <dgm:prSet/>
      <dgm:spPr/>
      <dgm:t>
        <a:bodyPr/>
        <a:lstStyle/>
        <a:p>
          <a:r>
            <a:rPr lang="en-US"/>
            <a:t>Test</a:t>
          </a:r>
        </a:p>
      </dgm:t>
    </dgm:pt>
    <dgm:pt modelId="{DB275540-DB94-4B8B-91F8-7A18B7A08218}" type="parTrans" cxnId="{48E66EB3-E20A-4B57-916C-578E7F6E7F85}">
      <dgm:prSet/>
      <dgm:spPr/>
      <dgm:t>
        <a:bodyPr/>
        <a:lstStyle/>
        <a:p>
          <a:endParaRPr lang="en-US"/>
        </a:p>
      </dgm:t>
    </dgm:pt>
    <dgm:pt modelId="{A6DD0BBB-F60E-4A96-8A1D-524E6D033075}" type="sibTrans" cxnId="{48E66EB3-E20A-4B57-916C-578E7F6E7F85}">
      <dgm:prSet/>
      <dgm:spPr/>
      <dgm:t>
        <a:bodyPr/>
        <a:lstStyle/>
        <a:p>
          <a:endParaRPr lang="en-US"/>
        </a:p>
      </dgm:t>
    </dgm:pt>
    <dgm:pt modelId="{CC11CEB2-188A-4B2B-83D2-E8D96D8DC514}">
      <dgm:prSet/>
      <dgm:spPr/>
      <dgm:t>
        <a:bodyPr/>
        <a:lstStyle/>
        <a:p>
          <a:r>
            <a:rPr lang="en-US"/>
            <a:t>For business data, test both raw and smoothed versions to interpret patterns correctly.</a:t>
          </a:r>
        </a:p>
      </dgm:t>
    </dgm:pt>
    <dgm:pt modelId="{F2A11E98-CCB2-48E5-996A-7E3005842B54}" type="parTrans" cxnId="{F0E3DBA9-1D5A-4071-8857-A369EBB9F6E2}">
      <dgm:prSet/>
      <dgm:spPr/>
      <dgm:t>
        <a:bodyPr/>
        <a:lstStyle/>
        <a:p>
          <a:endParaRPr lang="en-US"/>
        </a:p>
      </dgm:t>
    </dgm:pt>
    <dgm:pt modelId="{EF70BF81-D1B5-4F16-ACB1-D6090351A207}" type="sibTrans" cxnId="{F0E3DBA9-1D5A-4071-8857-A369EBB9F6E2}">
      <dgm:prSet/>
      <dgm:spPr/>
      <dgm:t>
        <a:bodyPr/>
        <a:lstStyle/>
        <a:p>
          <a:endParaRPr lang="en-US"/>
        </a:p>
      </dgm:t>
    </dgm:pt>
    <dgm:pt modelId="{DBC11477-3779-4CF6-992B-B1CC12559EBF}" type="pres">
      <dgm:prSet presAssocID="{34DA8339-2ED0-42BB-A5B9-19A96C3A4AD2}" presName="Name0" presStyleCnt="0">
        <dgm:presLayoutVars>
          <dgm:dir/>
          <dgm:animLvl val="lvl"/>
          <dgm:resizeHandles val="exact"/>
        </dgm:presLayoutVars>
      </dgm:prSet>
      <dgm:spPr/>
    </dgm:pt>
    <dgm:pt modelId="{66478D01-18EA-4B4F-A6A4-7EFEFDEFB7DB}" type="pres">
      <dgm:prSet presAssocID="{301304F7-C8A4-4323-BCFA-1E95795DCB1F}" presName="linNode" presStyleCnt="0"/>
      <dgm:spPr/>
    </dgm:pt>
    <dgm:pt modelId="{F4769C87-7389-407E-BC90-C45AAE5CBC60}" type="pres">
      <dgm:prSet presAssocID="{301304F7-C8A4-4323-BCFA-1E95795DCB1F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C1B92562-97A8-40A8-9955-5A821599B789}" type="pres">
      <dgm:prSet presAssocID="{301304F7-C8A4-4323-BCFA-1E95795DCB1F}" presName="descendantText" presStyleLbl="alignAccFollowNode1" presStyleIdx="0" presStyleCnt="4">
        <dgm:presLayoutVars>
          <dgm:bulletEnabled/>
        </dgm:presLayoutVars>
      </dgm:prSet>
      <dgm:spPr/>
    </dgm:pt>
    <dgm:pt modelId="{C4ED3089-2E9B-41BB-A06F-4D26B66F9728}" type="pres">
      <dgm:prSet presAssocID="{2C7A06EC-F483-4B6B-A9C5-7B12F39180ED}" presName="sp" presStyleCnt="0"/>
      <dgm:spPr/>
    </dgm:pt>
    <dgm:pt modelId="{9C5842C7-0DBF-4EA0-9490-50324968EA68}" type="pres">
      <dgm:prSet presAssocID="{3C8FEA51-624D-47EE-B2B5-A53B41ED492F}" presName="linNode" presStyleCnt="0"/>
      <dgm:spPr/>
    </dgm:pt>
    <dgm:pt modelId="{A3319EA6-5189-49B1-899A-01C3D0D5980A}" type="pres">
      <dgm:prSet presAssocID="{3C8FEA51-624D-47EE-B2B5-A53B41ED492F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1EC13DC9-3DAD-44B0-8F08-2468A31CFD48}" type="pres">
      <dgm:prSet presAssocID="{3C8FEA51-624D-47EE-B2B5-A53B41ED492F}" presName="descendantText" presStyleLbl="alignAccFollowNode1" presStyleIdx="1" presStyleCnt="4">
        <dgm:presLayoutVars>
          <dgm:bulletEnabled/>
        </dgm:presLayoutVars>
      </dgm:prSet>
      <dgm:spPr/>
    </dgm:pt>
    <dgm:pt modelId="{4EF64329-80EC-4696-A653-321D36BCF0C3}" type="pres">
      <dgm:prSet presAssocID="{6ED247A8-BA2D-4DF5-9642-0FCB092F5FDF}" presName="sp" presStyleCnt="0"/>
      <dgm:spPr/>
    </dgm:pt>
    <dgm:pt modelId="{2B8E34EC-4EC5-4285-93FC-D812896A2DA3}" type="pres">
      <dgm:prSet presAssocID="{0ACEB138-54E4-46F8-963E-FF1FA6004C86}" presName="linNode" presStyleCnt="0"/>
      <dgm:spPr/>
    </dgm:pt>
    <dgm:pt modelId="{E1D71139-2D68-4F3A-A369-0B42AB4007C6}" type="pres">
      <dgm:prSet presAssocID="{0ACEB138-54E4-46F8-963E-FF1FA6004C86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2A6FCDC1-DDA9-4800-809F-0C7B4555AA72}" type="pres">
      <dgm:prSet presAssocID="{0ACEB138-54E4-46F8-963E-FF1FA6004C86}" presName="descendantText" presStyleLbl="alignAccFollowNode1" presStyleIdx="2" presStyleCnt="4">
        <dgm:presLayoutVars>
          <dgm:bulletEnabled/>
        </dgm:presLayoutVars>
      </dgm:prSet>
      <dgm:spPr/>
    </dgm:pt>
    <dgm:pt modelId="{0FFEEA6A-0A8B-4062-AE88-EE6ECCCE2DAC}" type="pres">
      <dgm:prSet presAssocID="{9DFB2E72-476C-430A-9CA2-EE7DB79522FA}" presName="sp" presStyleCnt="0"/>
      <dgm:spPr/>
    </dgm:pt>
    <dgm:pt modelId="{1D4E8BAA-71C0-4D29-B1EF-C15C990D8F68}" type="pres">
      <dgm:prSet presAssocID="{9FFC2E15-9E1E-47A5-83C8-14AE34360D07}" presName="linNode" presStyleCnt="0"/>
      <dgm:spPr/>
    </dgm:pt>
    <dgm:pt modelId="{EFE7CDF3-DBB7-40E6-8B90-CE0220255E6A}" type="pres">
      <dgm:prSet presAssocID="{9FFC2E15-9E1E-47A5-83C8-14AE34360D07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07CB5CC2-D372-49F4-854F-D7154D240F06}" type="pres">
      <dgm:prSet presAssocID="{9FFC2E15-9E1E-47A5-83C8-14AE34360D07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925E4E13-1C0F-4CF9-9291-89EE3F66D543}" srcId="{3C8FEA51-624D-47EE-B2B5-A53B41ED492F}" destId="{B392476F-C895-4258-858B-22F941AB12CE}" srcOrd="0" destOrd="0" parTransId="{0F5AC90B-FDAD-4211-90F5-5903AABCAA4C}" sibTransId="{E868F330-6506-496C-BA37-241982553487}"/>
    <dgm:cxn modelId="{6F453419-D3C6-4CCC-A8A3-74A4BE463438}" srcId="{301304F7-C8A4-4323-BCFA-1E95795DCB1F}" destId="{9F87E113-AF4D-49E5-903E-286E3F80E301}" srcOrd="0" destOrd="0" parTransId="{81D1BDBA-A386-4388-AB44-3A794DFA684B}" sibTransId="{90835A05-78A9-45BF-9239-271443638536}"/>
    <dgm:cxn modelId="{F8E43C25-4018-40BC-B3FB-3A7A5C1B63A0}" type="presOf" srcId="{0ACEB138-54E4-46F8-963E-FF1FA6004C86}" destId="{E1D71139-2D68-4F3A-A369-0B42AB4007C6}" srcOrd="0" destOrd="0" presId="urn:microsoft.com/office/officeart/2016/7/layout/VerticalSolidActionList"/>
    <dgm:cxn modelId="{E7705225-F609-4EB5-9008-5C22C6DF401E}" type="presOf" srcId="{301304F7-C8A4-4323-BCFA-1E95795DCB1F}" destId="{F4769C87-7389-407E-BC90-C45AAE5CBC60}" srcOrd="0" destOrd="0" presId="urn:microsoft.com/office/officeart/2016/7/layout/VerticalSolidActionList"/>
    <dgm:cxn modelId="{78DA0C5C-C997-4162-985C-317178CAFEE8}" srcId="{34DA8339-2ED0-42BB-A5B9-19A96C3A4AD2}" destId="{0ACEB138-54E4-46F8-963E-FF1FA6004C86}" srcOrd="2" destOrd="0" parTransId="{80ECC34F-E7B4-4D07-8C11-EEBF5CD2F182}" sibTransId="{9DFB2E72-476C-430A-9CA2-EE7DB79522FA}"/>
    <dgm:cxn modelId="{AB392A5F-C2AB-423D-9A8B-7C39DE35F842}" srcId="{0ACEB138-54E4-46F8-963E-FF1FA6004C86}" destId="{25267192-7E97-406B-87BB-835BD0C7275B}" srcOrd="0" destOrd="0" parTransId="{B1524A5D-1DD3-4E62-8FEE-29DBFA883AD4}" sibTransId="{9CD66FD1-A440-43D3-8BFE-3266069D22DF}"/>
    <dgm:cxn modelId="{0D7CB241-97B1-47FD-831A-52C5F95C8CE7}" type="presOf" srcId="{CC11CEB2-188A-4B2B-83D2-E8D96D8DC514}" destId="{07CB5CC2-D372-49F4-854F-D7154D240F06}" srcOrd="0" destOrd="0" presId="urn:microsoft.com/office/officeart/2016/7/layout/VerticalSolidActionList"/>
    <dgm:cxn modelId="{A0DFC967-FCB4-4013-9304-883EFD28DA1E}" type="presOf" srcId="{9FFC2E15-9E1E-47A5-83C8-14AE34360D07}" destId="{EFE7CDF3-DBB7-40E6-8B90-CE0220255E6A}" srcOrd="0" destOrd="0" presId="urn:microsoft.com/office/officeart/2016/7/layout/VerticalSolidActionList"/>
    <dgm:cxn modelId="{10FF0369-4DD0-4D77-92CE-609656DA11ED}" type="presOf" srcId="{25267192-7E97-406B-87BB-835BD0C7275B}" destId="{2A6FCDC1-DDA9-4800-809F-0C7B4555AA72}" srcOrd="0" destOrd="0" presId="urn:microsoft.com/office/officeart/2016/7/layout/VerticalSolidActionList"/>
    <dgm:cxn modelId="{EC201D6B-80AE-4CDF-B710-4E80DDCA7D48}" type="presOf" srcId="{B392476F-C895-4258-858B-22F941AB12CE}" destId="{1EC13DC9-3DAD-44B0-8F08-2468A31CFD48}" srcOrd="0" destOrd="0" presId="urn:microsoft.com/office/officeart/2016/7/layout/VerticalSolidActionList"/>
    <dgm:cxn modelId="{08663458-779D-4D80-A375-DA2818EA2E8D}" type="presOf" srcId="{34DA8339-2ED0-42BB-A5B9-19A96C3A4AD2}" destId="{DBC11477-3779-4CF6-992B-B1CC12559EBF}" srcOrd="0" destOrd="0" presId="urn:microsoft.com/office/officeart/2016/7/layout/VerticalSolidActionList"/>
    <dgm:cxn modelId="{21696393-E897-4D71-815B-F1D85137C570}" type="presOf" srcId="{3C8FEA51-624D-47EE-B2B5-A53B41ED492F}" destId="{A3319EA6-5189-49B1-899A-01C3D0D5980A}" srcOrd="0" destOrd="0" presId="urn:microsoft.com/office/officeart/2016/7/layout/VerticalSolidActionList"/>
    <dgm:cxn modelId="{74A71094-D0D1-4CC8-AE27-330432C59437}" srcId="{34DA8339-2ED0-42BB-A5B9-19A96C3A4AD2}" destId="{301304F7-C8A4-4323-BCFA-1E95795DCB1F}" srcOrd="0" destOrd="0" parTransId="{E1DB03C3-1A1F-4E00-8EF0-C426F4B31CCC}" sibTransId="{2C7A06EC-F483-4B6B-A9C5-7B12F39180ED}"/>
    <dgm:cxn modelId="{F0E3DBA9-1D5A-4071-8857-A369EBB9F6E2}" srcId="{9FFC2E15-9E1E-47A5-83C8-14AE34360D07}" destId="{CC11CEB2-188A-4B2B-83D2-E8D96D8DC514}" srcOrd="0" destOrd="0" parTransId="{F2A11E98-CCB2-48E5-996A-7E3005842B54}" sibTransId="{EF70BF81-D1B5-4F16-ACB1-D6090351A207}"/>
    <dgm:cxn modelId="{E19C95AF-80C5-4B74-9461-7F65E059F3CC}" type="presOf" srcId="{9F87E113-AF4D-49E5-903E-286E3F80E301}" destId="{C1B92562-97A8-40A8-9955-5A821599B789}" srcOrd="0" destOrd="0" presId="urn:microsoft.com/office/officeart/2016/7/layout/VerticalSolidActionList"/>
    <dgm:cxn modelId="{48E66EB3-E20A-4B57-916C-578E7F6E7F85}" srcId="{34DA8339-2ED0-42BB-A5B9-19A96C3A4AD2}" destId="{9FFC2E15-9E1E-47A5-83C8-14AE34360D07}" srcOrd="3" destOrd="0" parTransId="{DB275540-DB94-4B8B-91F8-7A18B7A08218}" sibTransId="{A6DD0BBB-F60E-4A96-8A1D-524E6D033075}"/>
    <dgm:cxn modelId="{3C081DCB-3F60-42EA-9ADE-2018758E6736}" srcId="{34DA8339-2ED0-42BB-A5B9-19A96C3A4AD2}" destId="{3C8FEA51-624D-47EE-B2B5-A53B41ED492F}" srcOrd="1" destOrd="0" parTransId="{D5D3C601-0BB6-4E6A-86B4-896A9461B3B6}" sibTransId="{6ED247A8-BA2D-4DF5-9642-0FCB092F5FDF}"/>
    <dgm:cxn modelId="{BD13398A-D11F-404F-93D5-0C532F061631}" type="presParOf" srcId="{DBC11477-3779-4CF6-992B-B1CC12559EBF}" destId="{66478D01-18EA-4B4F-A6A4-7EFEFDEFB7DB}" srcOrd="0" destOrd="0" presId="urn:microsoft.com/office/officeart/2016/7/layout/VerticalSolidActionList"/>
    <dgm:cxn modelId="{0D84902B-8D33-4777-A9F2-D66A052E861C}" type="presParOf" srcId="{66478D01-18EA-4B4F-A6A4-7EFEFDEFB7DB}" destId="{F4769C87-7389-407E-BC90-C45AAE5CBC60}" srcOrd="0" destOrd="0" presId="urn:microsoft.com/office/officeart/2016/7/layout/VerticalSolidActionList"/>
    <dgm:cxn modelId="{0E2BEBC8-8C22-48FA-99FA-601222DE86F9}" type="presParOf" srcId="{66478D01-18EA-4B4F-A6A4-7EFEFDEFB7DB}" destId="{C1B92562-97A8-40A8-9955-5A821599B789}" srcOrd="1" destOrd="0" presId="urn:microsoft.com/office/officeart/2016/7/layout/VerticalSolidActionList"/>
    <dgm:cxn modelId="{6D5857C4-9DD6-4C77-BB5A-A64D06D15647}" type="presParOf" srcId="{DBC11477-3779-4CF6-992B-B1CC12559EBF}" destId="{C4ED3089-2E9B-41BB-A06F-4D26B66F9728}" srcOrd="1" destOrd="0" presId="urn:microsoft.com/office/officeart/2016/7/layout/VerticalSolidActionList"/>
    <dgm:cxn modelId="{273404FC-2E5D-4E6F-88F0-FDE4C6431693}" type="presParOf" srcId="{DBC11477-3779-4CF6-992B-B1CC12559EBF}" destId="{9C5842C7-0DBF-4EA0-9490-50324968EA68}" srcOrd="2" destOrd="0" presId="urn:microsoft.com/office/officeart/2016/7/layout/VerticalSolidActionList"/>
    <dgm:cxn modelId="{8E014F92-E798-46BF-9A29-81CF3CE07E0B}" type="presParOf" srcId="{9C5842C7-0DBF-4EA0-9490-50324968EA68}" destId="{A3319EA6-5189-49B1-899A-01C3D0D5980A}" srcOrd="0" destOrd="0" presId="urn:microsoft.com/office/officeart/2016/7/layout/VerticalSolidActionList"/>
    <dgm:cxn modelId="{222D4943-B413-40D5-8E5B-C106F1953485}" type="presParOf" srcId="{9C5842C7-0DBF-4EA0-9490-50324968EA68}" destId="{1EC13DC9-3DAD-44B0-8F08-2468A31CFD48}" srcOrd="1" destOrd="0" presId="urn:microsoft.com/office/officeart/2016/7/layout/VerticalSolidActionList"/>
    <dgm:cxn modelId="{CBEBA55D-58F7-407C-8818-A86ACB3E4B49}" type="presParOf" srcId="{DBC11477-3779-4CF6-992B-B1CC12559EBF}" destId="{4EF64329-80EC-4696-A653-321D36BCF0C3}" srcOrd="3" destOrd="0" presId="urn:microsoft.com/office/officeart/2016/7/layout/VerticalSolidActionList"/>
    <dgm:cxn modelId="{4C364405-72D8-4936-8A59-D6B72141B1A1}" type="presParOf" srcId="{DBC11477-3779-4CF6-992B-B1CC12559EBF}" destId="{2B8E34EC-4EC5-4285-93FC-D812896A2DA3}" srcOrd="4" destOrd="0" presId="urn:microsoft.com/office/officeart/2016/7/layout/VerticalSolidActionList"/>
    <dgm:cxn modelId="{3C49AFAB-42DF-456C-B694-24E7C3DE33A1}" type="presParOf" srcId="{2B8E34EC-4EC5-4285-93FC-D812896A2DA3}" destId="{E1D71139-2D68-4F3A-A369-0B42AB4007C6}" srcOrd="0" destOrd="0" presId="urn:microsoft.com/office/officeart/2016/7/layout/VerticalSolidActionList"/>
    <dgm:cxn modelId="{EE2226EF-3EF2-4081-8B16-90DFD4B726DD}" type="presParOf" srcId="{2B8E34EC-4EC5-4285-93FC-D812896A2DA3}" destId="{2A6FCDC1-DDA9-4800-809F-0C7B4555AA72}" srcOrd="1" destOrd="0" presId="urn:microsoft.com/office/officeart/2016/7/layout/VerticalSolidActionList"/>
    <dgm:cxn modelId="{56EED7E0-8378-4D35-9555-57219B06853E}" type="presParOf" srcId="{DBC11477-3779-4CF6-992B-B1CC12559EBF}" destId="{0FFEEA6A-0A8B-4062-AE88-EE6ECCCE2DAC}" srcOrd="5" destOrd="0" presId="urn:microsoft.com/office/officeart/2016/7/layout/VerticalSolidActionList"/>
    <dgm:cxn modelId="{92A134C6-06B0-4BF1-9528-7BC1D2841E77}" type="presParOf" srcId="{DBC11477-3779-4CF6-992B-B1CC12559EBF}" destId="{1D4E8BAA-71C0-4D29-B1EF-C15C990D8F68}" srcOrd="6" destOrd="0" presId="urn:microsoft.com/office/officeart/2016/7/layout/VerticalSolidActionList"/>
    <dgm:cxn modelId="{FA20FAD9-03CB-42F7-AF21-782671815FEF}" type="presParOf" srcId="{1D4E8BAA-71C0-4D29-B1EF-C15C990D8F68}" destId="{EFE7CDF3-DBB7-40E6-8B90-CE0220255E6A}" srcOrd="0" destOrd="0" presId="urn:microsoft.com/office/officeart/2016/7/layout/VerticalSolidActionList"/>
    <dgm:cxn modelId="{B429E875-62CF-4C29-BA2B-067E7F877A52}" type="presParOf" srcId="{1D4E8BAA-71C0-4D29-B1EF-C15C990D8F68}" destId="{07CB5CC2-D372-49F4-854F-D7154D240F06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8334857-FE74-4697-A4A0-E4F049604911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E9088B3-04A5-4777-8E14-B185C444DE87}">
      <dgm:prSet/>
      <dgm:spPr/>
      <dgm:t>
        <a:bodyPr/>
        <a:lstStyle/>
        <a:p>
          <a:r>
            <a:rPr lang="en-US" b="1" i="0" baseline="0"/>
            <a:t>Correlation</a:t>
          </a:r>
          <a:r>
            <a:rPr lang="en-US" b="0" i="0" baseline="0"/>
            <a:t> measures how one variable changes with respect to another.</a:t>
          </a:r>
          <a:endParaRPr lang="en-US"/>
        </a:p>
      </dgm:t>
    </dgm:pt>
    <dgm:pt modelId="{40795B31-B354-4422-AB00-12828A9F5A97}" type="parTrans" cxnId="{FBF86C4E-A566-4409-9B79-5683742CA73D}">
      <dgm:prSet/>
      <dgm:spPr/>
      <dgm:t>
        <a:bodyPr/>
        <a:lstStyle/>
        <a:p>
          <a:endParaRPr lang="en-US"/>
        </a:p>
      </dgm:t>
    </dgm:pt>
    <dgm:pt modelId="{0EC9E7E9-4103-4B64-99C5-E0C44C868A95}" type="sibTrans" cxnId="{FBF86C4E-A566-4409-9B79-5683742CA73D}">
      <dgm:prSet/>
      <dgm:spPr/>
      <dgm:t>
        <a:bodyPr/>
        <a:lstStyle/>
        <a:p>
          <a:endParaRPr lang="en-US"/>
        </a:p>
      </dgm:t>
    </dgm:pt>
    <dgm:pt modelId="{0FEE7D4F-5B5F-4790-B130-5307DF9949C9}">
      <dgm:prSet/>
      <dgm:spPr/>
      <dgm:t>
        <a:bodyPr/>
        <a:lstStyle/>
        <a:p>
          <a:r>
            <a:rPr lang="en-US" b="0" i="0" baseline="0"/>
            <a:t>In time series, we are often interested in how a variable correlates </a:t>
          </a:r>
          <a:r>
            <a:rPr lang="en-US" b="1" i="0" baseline="0"/>
            <a:t>with its own past values</a:t>
          </a:r>
          <a:r>
            <a:rPr lang="en-US" b="0" i="0" baseline="0"/>
            <a:t> (lagged versions).</a:t>
          </a:r>
          <a:endParaRPr lang="en-US"/>
        </a:p>
      </dgm:t>
    </dgm:pt>
    <dgm:pt modelId="{F00BD0CB-7AB0-49B0-88FD-415817CC006B}" type="parTrans" cxnId="{594E2113-CA39-455F-876D-776BFBD17C7C}">
      <dgm:prSet/>
      <dgm:spPr/>
      <dgm:t>
        <a:bodyPr/>
        <a:lstStyle/>
        <a:p>
          <a:endParaRPr lang="en-US"/>
        </a:p>
      </dgm:t>
    </dgm:pt>
    <dgm:pt modelId="{E16FD8A4-55AB-41BD-AE46-DB7700174436}" type="sibTrans" cxnId="{594E2113-CA39-455F-876D-776BFBD17C7C}">
      <dgm:prSet/>
      <dgm:spPr/>
      <dgm:t>
        <a:bodyPr/>
        <a:lstStyle/>
        <a:p>
          <a:endParaRPr lang="en-US"/>
        </a:p>
      </dgm:t>
    </dgm:pt>
    <dgm:pt modelId="{0CA81A07-7919-466C-A426-7C686B2F8C93}" type="pres">
      <dgm:prSet presAssocID="{F8334857-FE74-4697-A4A0-E4F049604911}" presName="vert0" presStyleCnt="0">
        <dgm:presLayoutVars>
          <dgm:dir/>
          <dgm:animOne val="branch"/>
          <dgm:animLvl val="lvl"/>
        </dgm:presLayoutVars>
      </dgm:prSet>
      <dgm:spPr/>
    </dgm:pt>
    <dgm:pt modelId="{6F6F5833-03DF-46A5-A3F8-515A2F4A2BE8}" type="pres">
      <dgm:prSet presAssocID="{7E9088B3-04A5-4777-8E14-B185C444DE87}" presName="thickLine" presStyleLbl="alignNode1" presStyleIdx="0" presStyleCnt="2"/>
      <dgm:spPr/>
    </dgm:pt>
    <dgm:pt modelId="{6C4A2DE7-32E4-46F5-8457-A499EBDB77AE}" type="pres">
      <dgm:prSet presAssocID="{7E9088B3-04A5-4777-8E14-B185C444DE87}" presName="horz1" presStyleCnt="0"/>
      <dgm:spPr/>
    </dgm:pt>
    <dgm:pt modelId="{3CD8CD99-80A9-4E46-A830-0365525E0B83}" type="pres">
      <dgm:prSet presAssocID="{7E9088B3-04A5-4777-8E14-B185C444DE87}" presName="tx1" presStyleLbl="revTx" presStyleIdx="0" presStyleCnt="2"/>
      <dgm:spPr/>
    </dgm:pt>
    <dgm:pt modelId="{4AF1AD9E-1968-4E61-A61A-AE36A17F3CAB}" type="pres">
      <dgm:prSet presAssocID="{7E9088B3-04A5-4777-8E14-B185C444DE87}" presName="vert1" presStyleCnt="0"/>
      <dgm:spPr/>
    </dgm:pt>
    <dgm:pt modelId="{4A35EFE5-4D55-4E8A-B1BF-02360D741D46}" type="pres">
      <dgm:prSet presAssocID="{0FEE7D4F-5B5F-4790-B130-5307DF9949C9}" presName="thickLine" presStyleLbl="alignNode1" presStyleIdx="1" presStyleCnt="2"/>
      <dgm:spPr/>
    </dgm:pt>
    <dgm:pt modelId="{E2EC8E86-AF24-485F-856E-55BCF642FB34}" type="pres">
      <dgm:prSet presAssocID="{0FEE7D4F-5B5F-4790-B130-5307DF9949C9}" presName="horz1" presStyleCnt="0"/>
      <dgm:spPr/>
    </dgm:pt>
    <dgm:pt modelId="{71842415-9339-40E9-B5E7-2AC8016C8389}" type="pres">
      <dgm:prSet presAssocID="{0FEE7D4F-5B5F-4790-B130-5307DF9949C9}" presName="tx1" presStyleLbl="revTx" presStyleIdx="1" presStyleCnt="2"/>
      <dgm:spPr/>
    </dgm:pt>
    <dgm:pt modelId="{58507E30-702E-4779-AB97-1F27BB06CC08}" type="pres">
      <dgm:prSet presAssocID="{0FEE7D4F-5B5F-4790-B130-5307DF9949C9}" presName="vert1" presStyleCnt="0"/>
      <dgm:spPr/>
    </dgm:pt>
  </dgm:ptLst>
  <dgm:cxnLst>
    <dgm:cxn modelId="{6C574701-3BCD-4D50-9416-DBD0692A9696}" type="presOf" srcId="{F8334857-FE74-4697-A4A0-E4F049604911}" destId="{0CA81A07-7919-466C-A426-7C686B2F8C93}" srcOrd="0" destOrd="0" presId="urn:microsoft.com/office/officeart/2008/layout/LinedList"/>
    <dgm:cxn modelId="{594E2113-CA39-455F-876D-776BFBD17C7C}" srcId="{F8334857-FE74-4697-A4A0-E4F049604911}" destId="{0FEE7D4F-5B5F-4790-B130-5307DF9949C9}" srcOrd="1" destOrd="0" parTransId="{F00BD0CB-7AB0-49B0-88FD-415817CC006B}" sibTransId="{E16FD8A4-55AB-41BD-AE46-DB7700174436}"/>
    <dgm:cxn modelId="{FBF86C4E-A566-4409-9B79-5683742CA73D}" srcId="{F8334857-FE74-4697-A4A0-E4F049604911}" destId="{7E9088B3-04A5-4777-8E14-B185C444DE87}" srcOrd="0" destOrd="0" parTransId="{40795B31-B354-4422-AB00-12828A9F5A97}" sibTransId="{0EC9E7E9-4103-4B64-99C5-E0C44C868A95}"/>
    <dgm:cxn modelId="{EB5ED871-5F1A-4618-9319-56B0DEAD1DF4}" type="presOf" srcId="{0FEE7D4F-5B5F-4790-B130-5307DF9949C9}" destId="{71842415-9339-40E9-B5E7-2AC8016C8389}" srcOrd="0" destOrd="0" presId="urn:microsoft.com/office/officeart/2008/layout/LinedList"/>
    <dgm:cxn modelId="{A6B7F6F1-8E5A-4485-8D79-E922D66DE0CC}" type="presOf" srcId="{7E9088B3-04A5-4777-8E14-B185C444DE87}" destId="{3CD8CD99-80A9-4E46-A830-0365525E0B83}" srcOrd="0" destOrd="0" presId="urn:microsoft.com/office/officeart/2008/layout/LinedList"/>
    <dgm:cxn modelId="{4BE7871E-E004-4028-B87E-48179C36E92B}" type="presParOf" srcId="{0CA81A07-7919-466C-A426-7C686B2F8C93}" destId="{6F6F5833-03DF-46A5-A3F8-515A2F4A2BE8}" srcOrd="0" destOrd="0" presId="urn:microsoft.com/office/officeart/2008/layout/LinedList"/>
    <dgm:cxn modelId="{774AB82A-CF02-43FF-9DDA-42FB545CAEF1}" type="presParOf" srcId="{0CA81A07-7919-466C-A426-7C686B2F8C93}" destId="{6C4A2DE7-32E4-46F5-8457-A499EBDB77AE}" srcOrd="1" destOrd="0" presId="urn:microsoft.com/office/officeart/2008/layout/LinedList"/>
    <dgm:cxn modelId="{E4241FC8-8CA1-4AE6-87A9-8EFBBF7EEFF3}" type="presParOf" srcId="{6C4A2DE7-32E4-46F5-8457-A499EBDB77AE}" destId="{3CD8CD99-80A9-4E46-A830-0365525E0B83}" srcOrd="0" destOrd="0" presId="urn:microsoft.com/office/officeart/2008/layout/LinedList"/>
    <dgm:cxn modelId="{5F22C9B7-C15A-4E5F-95AD-56D398B6C07A}" type="presParOf" srcId="{6C4A2DE7-32E4-46F5-8457-A499EBDB77AE}" destId="{4AF1AD9E-1968-4E61-A61A-AE36A17F3CAB}" srcOrd="1" destOrd="0" presId="urn:microsoft.com/office/officeart/2008/layout/LinedList"/>
    <dgm:cxn modelId="{F752C038-F2B5-45D5-8D14-984FB24C94A5}" type="presParOf" srcId="{0CA81A07-7919-466C-A426-7C686B2F8C93}" destId="{4A35EFE5-4D55-4E8A-B1BF-02360D741D46}" srcOrd="2" destOrd="0" presId="urn:microsoft.com/office/officeart/2008/layout/LinedList"/>
    <dgm:cxn modelId="{584C41CC-3049-4A22-B472-8CC64F666DF4}" type="presParOf" srcId="{0CA81A07-7919-466C-A426-7C686B2F8C93}" destId="{E2EC8E86-AF24-485F-856E-55BCF642FB34}" srcOrd="3" destOrd="0" presId="urn:microsoft.com/office/officeart/2008/layout/LinedList"/>
    <dgm:cxn modelId="{4C37EB29-549B-46A9-A482-E99765684828}" type="presParOf" srcId="{E2EC8E86-AF24-485F-856E-55BCF642FB34}" destId="{71842415-9339-40E9-B5E7-2AC8016C8389}" srcOrd="0" destOrd="0" presId="urn:microsoft.com/office/officeart/2008/layout/LinedList"/>
    <dgm:cxn modelId="{DFA23C09-EBF5-40DA-9203-CE2835B75F1D}" type="presParOf" srcId="{E2EC8E86-AF24-485F-856E-55BCF642FB34}" destId="{58507E30-702E-4779-AB97-1F27BB06CC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5E1B9-C9FE-4383-AE29-4C9498B985D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83B5CBC-CAF2-48DB-8756-9690202D21F9}">
      <dgm:prSet/>
      <dgm:spPr/>
      <dgm:t>
        <a:bodyPr/>
        <a:lstStyle/>
        <a:p>
          <a:r>
            <a:rPr lang="en-US" b="0" i="0" baseline="0"/>
            <a:t>Show how a variable changes over time.</a:t>
          </a:r>
          <a:endParaRPr lang="en-US"/>
        </a:p>
      </dgm:t>
    </dgm:pt>
    <dgm:pt modelId="{AD109096-A03F-443B-9AA2-8C38B2190F18}" type="parTrans" cxnId="{902A6A29-0AA6-45FA-8314-9CBB04387D96}">
      <dgm:prSet/>
      <dgm:spPr/>
      <dgm:t>
        <a:bodyPr/>
        <a:lstStyle/>
        <a:p>
          <a:endParaRPr lang="en-US"/>
        </a:p>
      </dgm:t>
    </dgm:pt>
    <dgm:pt modelId="{445BEFEF-D8DB-49F2-A55B-432BF6523E77}" type="sibTrans" cxnId="{902A6A29-0AA6-45FA-8314-9CBB04387D96}">
      <dgm:prSet/>
      <dgm:spPr/>
      <dgm:t>
        <a:bodyPr/>
        <a:lstStyle/>
        <a:p>
          <a:endParaRPr lang="en-US"/>
        </a:p>
      </dgm:t>
    </dgm:pt>
    <dgm:pt modelId="{CEEC0594-4958-4AFE-98FA-73CE24B98E45}">
      <dgm:prSet/>
      <dgm:spPr/>
      <dgm:t>
        <a:bodyPr/>
        <a:lstStyle/>
        <a:p>
          <a:r>
            <a:rPr lang="en-US" b="0" i="0" baseline="0"/>
            <a:t>Best suited for identifying </a:t>
          </a:r>
          <a:r>
            <a:rPr lang="en-US" b="1" i="0" baseline="0"/>
            <a:t>overall trends</a:t>
          </a:r>
          <a:r>
            <a:rPr lang="en-US" b="0" i="0" baseline="0"/>
            <a:t>, </a:t>
          </a:r>
          <a:r>
            <a:rPr lang="en-US" b="1" i="0" baseline="0"/>
            <a:t>seasonal patterns</a:t>
          </a:r>
          <a:r>
            <a:rPr lang="en-US" b="0" i="0" baseline="0"/>
            <a:t>, and </a:t>
          </a:r>
          <a:r>
            <a:rPr lang="en-US" b="1" i="0" baseline="0"/>
            <a:t>anomalies</a:t>
          </a:r>
          <a:r>
            <a:rPr lang="en-US" b="0" i="0" baseline="0"/>
            <a:t>.</a:t>
          </a:r>
          <a:endParaRPr lang="en-US"/>
        </a:p>
      </dgm:t>
    </dgm:pt>
    <dgm:pt modelId="{112AA180-60FB-4FB7-A250-BDB07D465C4D}" type="parTrans" cxnId="{FE1A3719-D382-4B78-96A6-3AA4D1556234}">
      <dgm:prSet/>
      <dgm:spPr/>
      <dgm:t>
        <a:bodyPr/>
        <a:lstStyle/>
        <a:p>
          <a:endParaRPr lang="en-US"/>
        </a:p>
      </dgm:t>
    </dgm:pt>
    <dgm:pt modelId="{B17AE018-3051-45AC-A5FC-D0BA51D7E2B8}" type="sibTrans" cxnId="{FE1A3719-D382-4B78-96A6-3AA4D1556234}">
      <dgm:prSet/>
      <dgm:spPr/>
      <dgm:t>
        <a:bodyPr/>
        <a:lstStyle/>
        <a:p>
          <a:endParaRPr lang="en-US"/>
        </a:p>
      </dgm:t>
    </dgm:pt>
    <dgm:pt modelId="{5F686975-9B76-4909-B07E-38717A1FEB3D}">
      <dgm:prSet/>
      <dgm:spPr/>
      <dgm:t>
        <a:bodyPr/>
        <a:lstStyle/>
        <a:p>
          <a:r>
            <a:rPr lang="en-US" b="0" i="0" baseline="0"/>
            <a:t>A continuous visual — ideal for </a:t>
          </a:r>
          <a:r>
            <a:rPr lang="en-US" b="1" i="0" baseline="0"/>
            <a:t>temporal continuity</a:t>
          </a:r>
          <a:r>
            <a:rPr lang="en-US" b="0" i="0" baseline="0"/>
            <a:t>.</a:t>
          </a:r>
          <a:endParaRPr lang="en-US"/>
        </a:p>
      </dgm:t>
    </dgm:pt>
    <dgm:pt modelId="{EBB120F6-E661-4015-813E-FEDD562709AA}" type="parTrans" cxnId="{5148F78F-1D32-4406-B0C5-D3F2FA27BDC0}">
      <dgm:prSet/>
      <dgm:spPr/>
      <dgm:t>
        <a:bodyPr/>
        <a:lstStyle/>
        <a:p>
          <a:endParaRPr lang="en-US"/>
        </a:p>
      </dgm:t>
    </dgm:pt>
    <dgm:pt modelId="{CE6AA18B-0E1D-446A-8A6D-7A0129044D1B}" type="sibTrans" cxnId="{5148F78F-1D32-4406-B0C5-D3F2FA27BDC0}">
      <dgm:prSet/>
      <dgm:spPr/>
      <dgm:t>
        <a:bodyPr/>
        <a:lstStyle/>
        <a:p>
          <a:endParaRPr lang="en-US"/>
        </a:p>
      </dgm:t>
    </dgm:pt>
    <dgm:pt modelId="{7FA669AA-F288-4ADD-B76F-4A9F777B3464}" type="pres">
      <dgm:prSet presAssocID="{08A5E1B9-C9FE-4383-AE29-4C9498B985D8}" presName="vert0" presStyleCnt="0">
        <dgm:presLayoutVars>
          <dgm:dir/>
          <dgm:animOne val="branch"/>
          <dgm:animLvl val="lvl"/>
        </dgm:presLayoutVars>
      </dgm:prSet>
      <dgm:spPr/>
    </dgm:pt>
    <dgm:pt modelId="{3C728AFE-2C9B-4454-863E-BE662132288D}" type="pres">
      <dgm:prSet presAssocID="{383B5CBC-CAF2-48DB-8756-9690202D21F9}" presName="thickLine" presStyleLbl="alignNode1" presStyleIdx="0" presStyleCnt="3"/>
      <dgm:spPr/>
    </dgm:pt>
    <dgm:pt modelId="{923649C6-CCE0-4C55-9343-F4885A083893}" type="pres">
      <dgm:prSet presAssocID="{383B5CBC-CAF2-48DB-8756-9690202D21F9}" presName="horz1" presStyleCnt="0"/>
      <dgm:spPr/>
    </dgm:pt>
    <dgm:pt modelId="{42FF0593-47B6-4645-A9ED-D09F9D1EEDB5}" type="pres">
      <dgm:prSet presAssocID="{383B5CBC-CAF2-48DB-8756-9690202D21F9}" presName="tx1" presStyleLbl="revTx" presStyleIdx="0" presStyleCnt="3"/>
      <dgm:spPr/>
    </dgm:pt>
    <dgm:pt modelId="{A3F54C1B-81BE-41A1-82F0-CB0B56A0DB2A}" type="pres">
      <dgm:prSet presAssocID="{383B5CBC-CAF2-48DB-8756-9690202D21F9}" presName="vert1" presStyleCnt="0"/>
      <dgm:spPr/>
    </dgm:pt>
    <dgm:pt modelId="{46BC96D1-F217-44BB-BA16-C4780866089A}" type="pres">
      <dgm:prSet presAssocID="{CEEC0594-4958-4AFE-98FA-73CE24B98E45}" presName="thickLine" presStyleLbl="alignNode1" presStyleIdx="1" presStyleCnt="3"/>
      <dgm:spPr/>
    </dgm:pt>
    <dgm:pt modelId="{A1C9E9BF-ACC6-4042-B7FD-37152142783E}" type="pres">
      <dgm:prSet presAssocID="{CEEC0594-4958-4AFE-98FA-73CE24B98E45}" presName="horz1" presStyleCnt="0"/>
      <dgm:spPr/>
    </dgm:pt>
    <dgm:pt modelId="{EFF3EFB9-385E-424E-87D7-D9A7C7BAD9EB}" type="pres">
      <dgm:prSet presAssocID="{CEEC0594-4958-4AFE-98FA-73CE24B98E45}" presName="tx1" presStyleLbl="revTx" presStyleIdx="1" presStyleCnt="3"/>
      <dgm:spPr/>
    </dgm:pt>
    <dgm:pt modelId="{36D8ADC4-4182-458A-A0F9-F6F7BDFD5355}" type="pres">
      <dgm:prSet presAssocID="{CEEC0594-4958-4AFE-98FA-73CE24B98E45}" presName="vert1" presStyleCnt="0"/>
      <dgm:spPr/>
    </dgm:pt>
    <dgm:pt modelId="{22BFBC24-F86F-450F-8593-9D191CDE14D6}" type="pres">
      <dgm:prSet presAssocID="{5F686975-9B76-4909-B07E-38717A1FEB3D}" presName="thickLine" presStyleLbl="alignNode1" presStyleIdx="2" presStyleCnt="3"/>
      <dgm:spPr/>
    </dgm:pt>
    <dgm:pt modelId="{8C7B9F15-4E22-44C4-807E-072B90166B9C}" type="pres">
      <dgm:prSet presAssocID="{5F686975-9B76-4909-B07E-38717A1FEB3D}" presName="horz1" presStyleCnt="0"/>
      <dgm:spPr/>
    </dgm:pt>
    <dgm:pt modelId="{4D87922B-9057-47BF-9C4B-22F54327635E}" type="pres">
      <dgm:prSet presAssocID="{5F686975-9B76-4909-B07E-38717A1FEB3D}" presName="tx1" presStyleLbl="revTx" presStyleIdx="2" presStyleCnt="3"/>
      <dgm:spPr/>
    </dgm:pt>
    <dgm:pt modelId="{DA55B68A-2443-4FC9-8EFB-FDF4F2923FF8}" type="pres">
      <dgm:prSet presAssocID="{5F686975-9B76-4909-B07E-38717A1FEB3D}" presName="vert1" presStyleCnt="0"/>
      <dgm:spPr/>
    </dgm:pt>
  </dgm:ptLst>
  <dgm:cxnLst>
    <dgm:cxn modelId="{FE1A3719-D382-4B78-96A6-3AA4D1556234}" srcId="{08A5E1B9-C9FE-4383-AE29-4C9498B985D8}" destId="{CEEC0594-4958-4AFE-98FA-73CE24B98E45}" srcOrd="1" destOrd="0" parTransId="{112AA180-60FB-4FB7-A250-BDB07D465C4D}" sibTransId="{B17AE018-3051-45AC-A5FC-D0BA51D7E2B8}"/>
    <dgm:cxn modelId="{902A6A29-0AA6-45FA-8314-9CBB04387D96}" srcId="{08A5E1B9-C9FE-4383-AE29-4C9498B985D8}" destId="{383B5CBC-CAF2-48DB-8756-9690202D21F9}" srcOrd="0" destOrd="0" parTransId="{AD109096-A03F-443B-9AA2-8C38B2190F18}" sibTransId="{445BEFEF-D8DB-49F2-A55B-432BF6523E77}"/>
    <dgm:cxn modelId="{A9F39E82-387C-46FB-9B0B-292A52A33390}" type="presOf" srcId="{383B5CBC-CAF2-48DB-8756-9690202D21F9}" destId="{42FF0593-47B6-4645-A9ED-D09F9D1EEDB5}" srcOrd="0" destOrd="0" presId="urn:microsoft.com/office/officeart/2008/layout/LinedList"/>
    <dgm:cxn modelId="{5148F78F-1D32-4406-B0C5-D3F2FA27BDC0}" srcId="{08A5E1B9-C9FE-4383-AE29-4C9498B985D8}" destId="{5F686975-9B76-4909-B07E-38717A1FEB3D}" srcOrd="2" destOrd="0" parTransId="{EBB120F6-E661-4015-813E-FEDD562709AA}" sibTransId="{CE6AA18B-0E1D-446A-8A6D-7A0129044D1B}"/>
    <dgm:cxn modelId="{F1F531AE-DF0A-415A-B947-5C666CA11691}" type="presOf" srcId="{08A5E1B9-C9FE-4383-AE29-4C9498B985D8}" destId="{7FA669AA-F288-4ADD-B76F-4A9F777B3464}" srcOrd="0" destOrd="0" presId="urn:microsoft.com/office/officeart/2008/layout/LinedList"/>
    <dgm:cxn modelId="{A871B7B9-CEB6-4C68-85A9-2903A9B88301}" type="presOf" srcId="{5F686975-9B76-4909-B07E-38717A1FEB3D}" destId="{4D87922B-9057-47BF-9C4B-22F54327635E}" srcOrd="0" destOrd="0" presId="urn:microsoft.com/office/officeart/2008/layout/LinedList"/>
    <dgm:cxn modelId="{0D8C12D1-1A67-44EB-9CBD-7811E30057C1}" type="presOf" srcId="{CEEC0594-4958-4AFE-98FA-73CE24B98E45}" destId="{EFF3EFB9-385E-424E-87D7-D9A7C7BAD9EB}" srcOrd="0" destOrd="0" presId="urn:microsoft.com/office/officeart/2008/layout/LinedList"/>
    <dgm:cxn modelId="{EFE447C8-4B95-409D-9A66-2EC6ED32CFD0}" type="presParOf" srcId="{7FA669AA-F288-4ADD-B76F-4A9F777B3464}" destId="{3C728AFE-2C9B-4454-863E-BE662132288D}" srcOrd="0" destOrd="0" presId="urn:microsoft.com/office/officeart/2008/layout/LinedList"/>
    <dgm:cxn modelId="{3F677DA3-4A0D-4AF4-8828-AF9FA434E2EB}" type="presParOf" srcId="{7FA669AA-F288-4ADD-B76F-4A9F777B3464}" destId="{923649C6-CCE0-4C55-9343-F4885A083893}" srcOrd="1" destOrd="0" presId="urn:microsoft.com/office/officeart/2008/layout/LinedList"/>
    <dgm:cxn modelId="{F8A81783-14EA-4E88-8C54-D0C2E6307A5F}" type="presParOf" srcId="{923649C6-CCE0-4C55-9343-F4885A083893}" destId="{42FF0593-47B6-4645-A9ED-D09F9D1EEDB5}" srcOrd="0" destOrd="0" presId="urn:microsoft.com/office/officeart/2008/layout/LinedList"/>
    <dgm:cxn modelId="{5C44F981-EE69-4FD6-A892-2F21E02A3C56}" type="presParOf" srcId="{923649C6-CCE0-4C55-9343-F4885A083893}" destId="{A3F54C1B-81BE-41A1-82F0-CB0B56A0DB2A}" srcOrd="1" destOrd="0" presId="urn:microsoft.com/office/officeart/2008/layout/LinedList"/>
    <dgm:cxn modelId="{EB446C05-71BD-4DD2-AECC-4ED04D344B9E}" type="presParOf" srcId="{7FA669AA-F288-4ADD-B76F-4A9F777B3464}" destId="{46BC96D1-F217-44BB-BA16-C4780866089A}" srcOrd="2" destOrd="0" presId="urn:microsoft.com/office/officeart/2008/layout/LinedList"/>
    <dgm:cxn modelId="{B6CADC8F-7D0D-4D55-9135-D23F16D90D68}" type="presParOf" srcId="{7FA669AA-F288-4ADD-B76F-4A9F777B3464}" destId="{A1C9E9BF-ACC6-4042-B7FD-37152142783E}" srcOrd="3" destOrd="0" presId="urn:microsoft.com/office/officeart/2008/layout/LinedList"/>
    <dgm:cxn modelId="{10EF6CA8-08B3-48D8-8305-0398E75198E7}" type="presParOf" srcId="{A1C9E9BF-ACC6-4042-B7FD-37152142783E}" destId="{EFF3EFB9-385E-424E-87D7-D9A7C7BAD9EB}" srcOrd="0" destOrd="0" presId="urn:microsoft.com/office/officeart/2008/layout/LinedList"/>
    <dgm:cxn modelId="{09EC13B5-33C9-4377-807E-2AEC594A8699}" type="presParOf" srcId="{A1C9E9BF-ACC6-4042-B7FD-37152142783E}" destId="{36D8ADC4-4182-458A-A0F9-F6F7BDFD5355}" srcOrd="1" destOrd="0" presId="urn:microsoft.com/office/officeart/2008/layout/LinedList"/>
    <dgm:cxn modelId="{28AA154A-FE4C-443A-BF0D-77C93DC37475}" type="presParOf" srcId="{7FA669AA-F288-4ADD-B76F-4A9F777B3464}" destId="{22BFBC24-F86F-450F-8593-9D191CDE14D6}" srcOrd="4" destOrd="0" presId="urn:microsoft.com/office/officeart/2008/layout/LinedList"/>
    <dgm:cxn modelId="{8006DED2-E35D-4440-B354-582B237E5F04}" type="presParOf" srcId="{7FA669AA-F288-4ADD-B76F-4A9F777B3464}" destId="{8C7B9F15-4E22-44C4-807E-072B90166B9C}" srcOrd="5" destOrd="0" presId="urn:microsoft.com/office/officeart/2008/layout/LinedList"/>
    <dgm:cxn modelId="{2D5D856D-3AD5-4FB7-B4FC-A5A960C6A08E}" type="presParOf" srcId="{8C7B9F15-4E22-44C4-807E-072B90166B9C}" destId="{4D87922B-9057-47BF-9C4B-22F54327635E}" srcOrd="0" destOrd="0" presId="urn:microsoft.com/office/officeart/2008/layout/LinedList"/>
    <dgm:cxn modelId="{8B02393C-FBCF-4395-AE58-5D6CAF3D6D60}" type="presParOf" srcId="{8C7B9F15-4E22-44C4-807E-072B90166B9C}" destId="{DA55B68A-2443-4FC9-8EFB-FDF4F2923FF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F1B68D-CDA8-4087-A354-E17EF05B897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6C35A6-BCA8-40F5-89AF-5371BFDBA5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Summarize data distribution across </a:t>
          </a:r>
          <a:r>
            <a:rPr lang="en-US" b="1" i="0" baseline="0"/>
            <a:t>time-based categories</a:t>
          </a:r>
          <a:r>
            <a:rPr lang="en-US" b="0" i="0" baseline="0"/>
            <a:t> (e.g., months, days of week, years).</a:t>
          </a:r>
          <a:endParaRPr lang="en-US"/>
        </a:p>
      </dgm:t>
    </dgm:pt>
    <dgm:pt modelId="{714686AE-421D-40A6-92BD-6761113BE6AB}" type="parTrans" cxnId="{A50B7529-84DD-4FA7-8689-6B68E67EB789}">
      <dgm:prSet/>
      <dgm:spPr/>
      <dgm:t>
        <a:bodyPr/>
        <a:lstStyle/>
        <a:p>
          <a:endParaRPr lang="en-US"/>
        </a:p>
      </dgm:t>
    </dgm:pt>
    <dgm:pt modelId="{B30B7CC5-8CA8-4A8C-8AA0-921786A048B9}" type="sibTrans" cxnId="{A50B7529-84DD-4FA7-8689-6B68E67EB789}">
      <dgm:prSet/>
      <dgm:spPr/>
      <dgm:t>
        <a:bodyPr/>
        <a:lstStyle/>
        <a:p>
          <a:endParaRPr lang="en-US"/>
        </a:p>
      </dgm:t>
    </dgm:pt>
    <dgm:pt modelId="{1BC69922-018A-4824-88D4-2E53C3B4B8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Highlight </a:t>
          </a:r>
          <a:r>
            <a:rPr lang="en-US" b="1" i="0" baseline="0"/>
            <a:t>outliers</a:t>
          </a:r>
          <a:r>
            <a:rPr lang="en-US" b="0" i="0" baseline="0"/>
            <a:t>, </a:t>
          </a:r>
          <a:r>
            <a:rPr lang="en-US" b="1" i="0" baseline="0"/>
            <a:t>median</a:t>
          </a:r>
          <a:r>
            <a:rPr lang="en-US" b="0" i="0" baseline="0"/>
            <a:t>, </a:t>
          </a:r>
          <a:r>
            <a:rPr lang="en-US" b="1" i="0" baseline="0"/>
            <a:t>spread</a:t>
          </a:r>
          <a:r>
            <a:rPr lang="en-US" b="0" i="0" baseline="0"/>
            <a:t>, and </a:t>
          </a:r>
          <a:r>
            <a:rPr lang="en-US" b="1" i="0" baseline="0"/>
            <a:t>seasonal variance</a:t>
          </a:r>
          <a:r>
            <a:rPr lang="en-US" b="0" i="0" baseline="0"/>
            <a:t>.</a:t>
          </a:r>
          <a:endParaRPr lang="en-US"/>
        </a:p>
      </dgm:t>
    </dgm:pt>
    <dgm:pt modelId="{1467D032-5C6D-4EB1-AA85-5FD021D0033F}" type="parTrans" cxnId="{6C647FCD-A7E5-4899-8524-A8514C808C84}">
      <dgm:prSet/>
      <dgm:spPr/>
      <dgm:t>
        <a:bodyPr/>
        <a:lstStyle/>
        <a:p>
          <a:endParaRPr lang="en-US"/>
        </a:p>
      </dgm:t>
    </dgm:pt>
    <dgm:pt modelId="{A31639A9-224F-45B5-89C0-0C633C9BFC89}" type="sibTrans" cxnId="{6C647FCD-A7E5-4899-8524-A8514C808C84}">
      <dgm:prSet/>
      <dgm:spPr/>
      <dgm:t>
        <a:bodyPr/>
        <a:lstStyle/>
        <a:p>
          <a:endParaRPr lang="en-US"/>
        </a:p>
      </dgm:t>
    </dgm:pt>
    <dgm:pt modelId="{89039C85-0003-400A-8AF1-B9A446FF57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Useful for understanding </a:t>
          </a:r>
          <a:r>
            <a:rPr lang="en-US" b="1" i="0" baseline="0"/>
            <a:t>periodic fluctuations</a:t>
          </a:r>
          <a:r>
            <a:rPr lang="en-US" b="0" i="0" baseline="0"/>
            <a:t> (like sales peaking in December).</a:t>
          </a:r>
          <a:endParaRPr lang="en-US"/>
        </a:p>
      </dgm:t>
    </dgm:pt>
    <dgm:pt modelId="{F73156AA-E95E-4EFC-BA5E-61EAB39B613E}" type="parTrans" cxnId="{C92E151A-430A-457A-A8BD-50A844FA2909}">
      <dgm:prSet/>
      <dgm:spPr/>
      <dgm:t>
        <a:bodyPr/>
        <a:lstStyle/>
        <a:p>
          <a:endParaRPr lang="en-US"/>
        </a:p>
      </dgm:t>
    </dgm:pt>
    <dgm:pt modelId="{9427720D-9206-4EEC-976C-AD616A9894E2}" type="sibTrans" cxnId="{C92E151A-430A-457A-A8BD-50A844FA2909}">
      <dgm:prSet/>
      <dgm:spPr/>
      <dgm:t>
        <a:bodyPr/>
        <a:lstStyle/>
        <a:p>
          <a:endParaRPr lang="en-US"/>
        </a:p>
      </dgm:t>
    </dgm:pt>
    <dgm:pt modelId="{8E63EEFF-4105-4AD8-BF96-628D64B61AD6}" type="pres">
      <dgm:prSet presAssocID="{61F1B68D-CDA8-4087-A354-E17EF05B897B}" presName="root" presStyleCnt="0">
        <dgm:presLayoutVars>
          <dgm:dir/>
          <dgm:resizeHandles val="exact"/>
        </dgm:presLayoutVars>
      </dgm:prSet>
      <dgm:spPr/>
    </dgm:pt>
    <dgm:pt modelId="{590FDC65-83C3-4F41-B7A7-E747161F3E39}" type="pres">
      <dgm:prSet presAssocID="{BA6C35A6-BCA8-40F5-89AF-5371BFDBA5AA}" presName="compNode" presStyleCnt="0"/>
      <dgm:spPr/>
    </dgm:pt>
    <dgm:pt modelId="{52850851-14F7-4F36-9752-8E9A95E3C400}" type="pres">
      <dgm:prSet presAssocID="{BA6C35A6-BCA8-40F5-89AF-5371BFDBA5AA}" presName="bgRect" presStyleLbl="bgShp" presStyleIdx="0" presStyleCnt="3"/>
      <dgm:spPr/>
    </dgm:pt>
    <dgm:pt modelId="{3E88A991-7230-4F16-B036-392E4116D642}" type="pres">
      <dgm:prSet presAssocID="{BA6C35A6-BCA8-40F5-89AF-5371BFDBA5A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692C21A-AD2D-4D0F-A911-5074CA1295AC}" type="pres">
      <dgm:prSet presAssocID="{BA6C35A6-BCA8-40F5-89AF-5371BFDBA5AA}" presName="spaceRect" presStyleCnt="0"/>
      <dgm:spPr/>
    </dgm:pt>
    <dgm:pt modelId="{A1FC5CEB-0BB9-4360-A17A-BD066C224CCA}" type="pres">
      <dgm:prSet presAssocID="{BA6C35A6-BCA8-40F5-89AF-5371BFDBA5AA}" presName="parTx" presStyleLbl="revTx" presStyleIdx="0" presStyleCnt="3">
        <dgm:presLayoutVars>
          <dgm:chMax val="0"/>
          <dgm:chPref val="0"/>
        </dgm:presLayoutVars>
      </dgm:prSet>
      <dgm:spPr/>
    </dgm:pt>
    <dgm:pt modelId="{3AE4384C-2E16-45D3-AA48-181AA03FE1C2}" type="pres">
      <dgm:prSet presAssocID="{B30B7CC5-8CA8-4A8C-8AA0-921786A048B9}" presName="sibTrans" presStyleCnt="0"/>
      <dgm:spPr/>
    </dgm:pt>
    <dgm:pt modelId="{9EB00548-0155-4D91-B621-B91530DC1DD0}" type="pres">
      <dgm:prSet presAssocID="{1BC69922-018A-4824-88D4-2E53C3B4B8D4}" presName="compNode" presStyleCnt="0"/>
      <dgm:spPr/>
    </dgm:pt>
    <dgm:pt modelId="{71D98AD6-4A8B-4C83-8A76-62BDB98EF48F}" type="pres">
      <dgm:prSet presAssocID="{1BC69922-018A-4824-88D4-2E53C3B4B8D4}" presName="bgRect" presStyleLbl="bgShp" presStyleIdx="1" presStyleCnt="3"/>
      <dgm:spPr/>
    </dgm:pt>
    <dgm:pt modelId="{F641A9BB-9721-4D66-90F9-2123F9A06F92}" type="pres">
      <dgm:prSet presAssocID="{1BC69922-018A-4824-88D4-2E53C3B4B8D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4AFD830-70D6-485D-864B-492819827783}" type="pres">
      <dgm:prSet presAssocID="{1BC69922-018A-4824-88D4-2E53C3B4B8D4}" presName="spaceRect" presStyleCnt="0"/>
      <dgm:spPr/>
    </dgm:pt>
    <dgm:pt modelId="{5D668CF3-6AB2-4484-A857-EDFA42FC70D7}" type="pres">
      <dgm:prSet presAssocID="{1BC69922-018A-4824-88D4-2E53C3B4B8D4}" presName="parTx" presStyleLbl="revTx" presStyleIdx="1" presStyleCnt="3">
        <dgm:presLayoutVars>
          <dgm:chMax val="0"/>
          <dgm:chPref val="0"/>
        </dgm:presLayoutVars>
      </dgm:prSet>
      <dgm:spPr/>
    </dgm:pt>
    <dgm:pt modelId="{6B448588-79B0-4055-B236-AFB6441DF8A9}" type="pres">
      <dgm:prSet presAssocID="{A31639A9-224F-45B5-89C0-0C633C9BFC89}" presName="sibTrans" presStyleCnt="0"/>
      <dgm:spPr/>
    </dgm:pt>
    <dgm:pt modelId="{D300882A-D7A0-4775-B5EA-DD5473F52589}" type="pres">
      <dgm:prSet presAssocID="{89039C85-0003-400A-8AF1-B9A446FF5704}" presName="compNode" presStyleCnt="0"/>
      <dgm:spPr/>
    </dgm:pt>
    <dgm:pt modelId="{70B2565E-EB72-46C1-81A2-A3A05E989B5D}" type="pres">
      <dgm:prSet presAssocID="{89039C85-0003-400A-8AF1-B9A446FF5704}" presName="bgRect" presStyleLbl="bgShp" presStyleIdx="2" presStyleCnt="3"/>
      <dgm:spPr/>
    </dgm:pt>
    <dgm:pt modelId="{5C483AB3-6061-45C9-8F1A-0EDCE9B25248}" type="pres">
      <dgm:prSet presAssocID="{89039C85-0003-400A-8AF1-B9A446FF57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D5D504F9-F3E5-40E4-B66D-A7E52950C0F2}" type="pres">
      <dgm:prSet presAssocID="{89039C85-0003-400A-8AF1-B9A446FF5704}" presName="spaceRect" presStyleCnt="0"/>
      <dgm:spPr/>
    </dgm:pt>
    <dgm:pt modelId="{D926B24B-AE08-4436-A785-1C6EEDBFBB88}" type="pres">
      <dgm:prSet presAssocID="{89039C85-0003-400A-8AF1-B9A446FF570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92E151A-430A-457A-A8BD-50A844FA2909}" srcId="{61F1B68D-CDA8-4087-A354-E17EF05B897B}" destId="{89039C85-0003-400A-8AF1-B9A446FF5704}" srcOrd="2" destOrd="0" parTransId="{F73156AA-E95E-4EFC-BA5E-61EAB39B613E}" sibTransId="{9427720D-9206-4EEC-976C-AD616A9894E2}"/>
    <dgm:cxn modelId="{A50B7529-84DD-4FA7-8689-6B68E67EB789}" srcId="{61F1B68D-CDA8-4087-A354-E17EF05B897B}" destId="{BA6C35A6-BCA8-40F5-89AF-5371BFDBA5AA}" srcOrd="0" destOrd="0" parTransId="{714686AE-421D-40A6-92BD-6761113BE6AB}" sibTransId="{B30B7CC5-8CA8-4A8C-8AA0-921786A048B9}"/>
    <dgm:cxn modelId="{46B35536-F0CB-43EB-A275-635D432F4580}" type="presOf" srcId="{61F1B68D-CDA8-4087-A354-E17EF05B897B}" destId="{8E63EEFF-4105-4AD8-BF96-628D64B61AD6}" srcOrd="0" destOrd="0" presId="urn:microsoft.com/office/officeart/2018/2/layout/IconVerticalSolidList"/>
    <dgm:cxn modelId="{B7CC9091-F7A5-4038-A7EE-40D9E9B484F3}" type="presOf" srcId="{1BC69922-018A-4824-88D4-2E53C3B4B8D4}" destId="{5D668CF3-6AB2-4484-A857-EDFA42FC70D7}" srcOrd="0" destOrd="0" presId="urn:microsoft.com/office/officeart/2018/2/layout/IconVerticalSolidList"/>
    <dgm:cxn modelId="{D15998BB-4322-43B4-9DD2-654808C800F8}" type="presOf" srcId="{89039C85-0003-400A-8AF1-B9A446FF5704}" destId="{D926B24B-AE08-4436-A785-1C6EEDBFBB88}" srcOrd="0" destOrd="0" presId="urn:microsoft.com/office/officeart/2018/2/layout/IconVerticalSolidList"/>
    <dgm:cxn modelId="{605456C4-6F3E-4666-AB08-6C9989DB7D25}" type="presOf" srcId="{BA6C35A6-BCA8-40F5-89AF-5371BFDBA5AA}" destId="{A1FC5CEB-0BB9-4360-A17A-BD066C224CCA}" srcOrd="0" destOrd="0" presId="urn:microsoft.com/office/officeart/2018/2/layout/IconVerticalSolidList"/>
    <dgm:cxn modelId="{6C647FCD-A7E5-4899-8524-A8514C808C84}" srcId="{61F1B68D-CDA8-4087-A354-E17EF05B897B}" destId="{1BC69922-018A-4824-88D4-2E53C3B4B8D4}" srcOrd="1" destOrd="0" parTransId="{1467D032-5C6D-4EB1-AA85-5FD021D0033F}" sibTransId="{A31639A9-224F-45B5-89C0-0C633C9BFC89}"/>
    <dgm:cxn modelId="{C66DA659-6387-4B72-B176-C59AC4CC0514}" type="presParOf" srcId="{8E63EEFF-4105-4AD8-BF96-628D64B61AD6}" destId="{590FDC65-83C3-4F41-B7A7-E747161F3E39}" srcOrd="0" destOrd="0" presId="urn:microsoft.com/office/officeart/2018/2/layout/IconVerticalSolidList"/>
    <dgm:cxn modelId="{11C17B2C-E687-4F60-ADDB-B0D496E3DE2F}" type="presParOf" srcId="{590FDC65-83C3-4F41-B7A7-E747161F3E39}" destId="{52850851-14F7-4F36-9752-8E9A95E3C400}" srcOrd="0" destOrd="0" presId="urn:microsoft.com/office/officeart/2018/2/layout/IconVerticalSolidList"/>
    <dgm:cxn modelId="{76CC8814-0002-4DE9-93AE-0DF28B077496}" type="presParOf" srcId="{590FDC65-83C3-4F41-B7A7-E747161F3E39}" destId="{3E88A991-7230-4F16-B036-392E4116D642}" srcOrd="1" destOrd="0" presId="urn:microsoft.com/office/officeart/2018/2/layout/IconVerticalSolidList"/>
    <dgm:cxn modelId="{925D9803-BD51-4DA2-9F26-0F5C268FE3B8}" type="presParOf" srcId="{590FDC65-83C3-4F41-B7A7-E747161F3E39}" destId="{5692C21A-AD2D-4D0F-A911-5074CA1295AC}" srcOrd="2" destOrd="0" presId="urn:microsoft.com/office/officeart/2018/2/layout/IconVerticalSolidList"/>
    <dgm:cxn modelId="{0643AF02-79E4-483C-A141-C23157D3C62E}" type="presParOf" srcId="{590FDC65-83C3-4F41-B7A7-E747161F3E39}" destId="{A1FC5CEB-0BB9-4360-A17A-BD066C224CCA}" srcOrd="3" destOrd="0" presId="urn:microsoft.com/office/officeart/2018/2/layout/IconVerticalSolidList"/>
    <dgm:cxn modelId="{3D5147C0-C51E-4051-AD7B-630A83BDF8F0}" type="presParOf" srcId="{8E63EEFF-4105-4AD8-BF96-628D64B61AD6}" destId="{3AE4384C-2E16-45D3-AA48-181AA03FE1C2}" srcOrd="1" destOrd="0" presId="urn:microsoft.com/office/officeart/2018/2/layout/IconVerticalSolidList"/>
    <dgm:cxn modelId="{61E46CEC-C609-4440-8A27-F8AF27ACB5C1}" type="presParOf" srcId="{8E63EEFF-4105-4AD8-BF96-628D64B61AD6}" destId="{9EB00548-0155-4D91-B621-B91530DC1DD0}" srcOrd="2" destOrd="0" presId="urn:microsoft.com/office/officeart/2018/2/layout/IconVerticalSolidList"/>
    <dgm:cxn modelId="{67F59423-025E-4A19-A54D-84898183713A}" type="presParOf" srcId="{9EB00548-0155-4D91-B621-B91530DC1DD0}" destId="{71D98AD6-4A8B-4C83-8A76-62BDB98EF48F}" srcOrd="0" destOrd="0" presId="urn:microsoft.com/office/officeart/2018/2/layout/IconVerticalSolidList"/>
    <dgm:cxn modelId="{506DE741-751A-49BE-9BA1-1813E49D30F2}" type="presParOf" srcId="{9EB00548-0155-4D91-B621-B91530DC1DD0}" destId="{F641A9BB-9721-4D66-90F9-2123F9A06F92}" srcOrd="1" destOrd="0" presId="urn:microsoft.com/office/officeart/2018/2/layout/IconVerticalSolidList"/>
    <dgm:cxn modelId="{92FD3158-D686-4EAC-AA6B-9BB9EBBB7D27}" type="presParOf" srcId="{9EB00548-0155-4D91-B621-B91530DC1DD0}" destId="{34AFD830-70D6-485D-864B-492819827783}" srcOrd="2" destOrd="0" presId="urn:microsoft.com/office/officeart/2018/2/layout/IconVerticalSolidList"/>
    <dgm:cxn modelId="{5A9C6B16-CE18-4133-B474-04BCB3287E1F}" type="presParOf" srcId="{9EB00548-0155-4D91-B621-B91530DC1DD0}" destId="{5D668CF3-6AB2-4484-A857-EDFA42FC70D7}" srcOrd="3" destOrd="0" presId="urn:microsoft.com/office/officeart/2018/2/layout/IconVerticalSolidList"/>
    <dgm:cxn modelId="{8A837940-121C-4A80-A26C-C65F558D4484}" type="presParOf" srcId="{8E63EEFF-4105-4AD8-BF96-628D64B61AD6}" destId="{6B448588-79B0-4055-B236-AFB6441DF8A9}" srcOrd="3" destOrd="0" presId="urn:microsoft.com/office/officeart/2018/2/layout/IconVerticalSolidList"/>
    <dgm:cxn modelId="{1BF1DD9E-94B6-474C-BDB0-0E54FA885D15}" type="presParOf" srcId="{8E63EEFF-4105-4AD8-BF96-628D64B61AD6}" destId="{D300882A-D7A0-4775-B5EA-DD5473F52589}" srcOrd="4" destOrd="0" presId="urn:microsoft.com/office/officeart/2018/2/layout/IconVerticalSolidList"/>
    <dgm:cxn modelId="{F79BD29E-8678-4438-9C03-C5D5E497439B}" type="presParOf" srcId="{D300882A-D7A0-4775-B5EA-DD5473F52589}" destId="{70B2565E-EB72-46C1-81A2-A3A05E989B5D}" srcOrd="0" destOrd="0" presId="urn:microsoft.com/office/officeart/2018/2/layout/IconVerticalSolidList"/>
    <dgm:cxn modelId="{A47DA89F-0D2F-4967-9187-F7FCFB58823E}" type="presParOf" srcId="{D300882A-D7A0-4775-B5EA-DD5473F52589}" destId="{5C483AB3-6061-45C9-8F1A-0EDCE9B25248}" srcOrd="1" destOrd="0" presId="urn:microsoft.com/office/officeart/2018/2/layout/IconVerticalSolidList"/>
    <dgm:cxn modelId="{791AA9BB-A906-4F3D-BFB0-AF6B3174D817}" type="presParOf" srcId="{D300882A-D7A0-4775-B5EA-DD5473F52589}" destId="{D5D504F9-F3E5-40E4-B66D-A7E52950C0F2}" srcOrd="2" destOrd="0" presId="urn:microsoft.com/office/officeart/2018/2/layout/IconVerticalSolidList"/>
    <dgm:cxn modelId="{F4DE976D-1757-4DB8-8290-F8B10DB6742C}" type="presParOf" srcId="{D300882A-D7A0-4775-B5EA-DD5473F52589}" destId="{D926B24B-AE08-4436-A785-1C6EEDBFBB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AA5A65-35BF-42A8-9DB5-1FED899D36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F980AF-7E2F-411D-8584-F571B6BDBE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Identify overall movement of the data.</a:t>
          </a:r>
          <a:endParaRPr lang="en-US"/>
        </a:p>
      </dgm:t>
    </dgm:pt>
    <dgm:pt modelId="{9F637F1D-C2A0-4479-A2F7-D009C1F9BB9B}" type="parTrans" cxnId="{143CCBC0-91F6-45C2-8756-9819E5F3389A}">
      <dgm:prSet/>
      <dgm:spPr/>
      <dgm:t>
        <a:bodyPr/>
        <a:lstStyle/>
        <a:p>
          <a:endParaRPr lang="en-US"/>
        </a:p>
      </dgm:t>
    </dgm:pt>
    <dgm:pt modelId="{B2041903-F63A-47DD-99C4-BE3E3E6C4731}" type="sibTrans" cxnId="{143CCBC0-91F6-45C2-8756-9819E5F3389A}">
      <dgm:prSet/>
      <dgm:spPr/>
      <dgm:t>
        <a:bodyPr/>
        <a:lstStyle/>
        <a:p>
          <a:endParaRPr lang="en-US"/>
        </a:p>
      </dgm:t>
    </dgm:pt>
    <dgm:pt modelId="{C1BD5352-7D7A-45F8-89D3-809B64C19B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Detect irregularities, missing data, or unexpected spikes.</a:t>
          </a:r>
          <a:endParaRPr lang="en-US"/>
        </a:p>
      </dgm:t>
    </dgm:pt>
    <dgm:pt modelId="{97DE3ACE-C8D2-4CBC-854D-1392980AB08E}" type="parTrans" cxnId="{734CEEC7-91AA-452E-99A0-43C82B777BF1}">
      <dgm:prSet/>
      <dgm:spPr/>
      <dgm:t>
        <a:bodyPr/>
        <a:lstStyle/>
        <a:p>
          <a:endParaRPr lang="en-US"/>
        </a:p>
      </dgm:t>
    </dgm:pt>
    <dgm:pt modelId="{9C78B89B-458C-44BA-AF1D-312BF6152ED6}" type="sibTrans" cxnId="{734CEEC7-91AA-452E-99A0-43C82B777BF1}">
      <dgm:prSet/>
      <dgm:spPr/>
      <dgm:t>
        <a:bodyPr/>
        <a:lstStyle/>
        <a:p>
          <a:endParaRPr lang="en-US"/>
        </a:p>
      </dgm:t>
    </dgm:pt>
    <dgm:pt modelId="{F407E0BF-75D2-4F18-B7F5-7D5F9E8E7C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Discover seasonal patterns or cycles visually.</a:t>
          </a:r>
          <a:endParaRPr lang="en-US"/>
        </a:p>
      </dgm:t>
    </dgm:pt>
    <dgm:pt modelId="{24242444-351E-4CDA-8CA1-0621B2D1C8D7}" type="parTrans" cxnId="{BB660898-3459-490B-B048-0DC649455863}">
      <dgm:prSet/>
      <dgm:spPr/>
      <dgm:t>
        <a:bodyPr/>
        <a:lstStyle/>
        <a:p>
          <a:endParaRPr lang="en-US"/>
        </a:p>
      </dgm:t>
    </dgm:pt>
    <dgm:pt modelId="{4CC5104D-D3C3-4F2A-B56A-D705BDC6E930}" type="sibTrans" cxnId="{BB660898-3459-490B-B048-0DC649455863}">
      <dgm:prSet/>
      <dgm:spPr/>
      <dgm:t>
        <a:bodyPr/>
        <a:lstStyle/>
        <a:p>
          <a:endParaRPr lang="en-US"/>
        </a:p>
      </dgm:t>
    </dgm:pt>
    <dgm:pt modelId="{D49DB93A-79F9-4912-8429-08C1F2558467}" type="pres">
      <dgm:prSet presAssocID="{E5AA5A65-35BF-42A8-9DB5-1FED899D369E}" presName="root" presStyleCnt="0">
        <dgm:presLayoutVars>
          <dgm:dir/>
          <dgm:resizeHandles val="exact"/>
        </dgm:presLayoutVars>
      </dgm:prSet>
      <dgm:spPr/>
    </dgm:pt>
    <dgm:pt modelId="{F56FB9F9-6388-4327-B26C-6E85BE07E77A}" type="pres">
      <dgm:prSet presAssocID="{E7F980AF-7E2F-411D-8584-F571B6BDBE7A}" presName="compNode" presStyleCnt="0"/>
      <dgm:spPr/>
    </dgm:pt>
    <dgm:pt modelId="{2967E207-B5A0-4CEB-9DDD-F0B2FA038605}" type="pres">
      <dgm:prSet presAssocID="{E7F980AF-7E2F-411D-8584-F571B6BDBE7A}" presName="bgRect" presStyleLbl="bgShp" presStyleIdx="0" presStyleCnt="3"/>
      <dgm:spPr/>
    </dgm:pt>
    <dgm:pt modelId="{6E30CDF0-0DB1-4BCF-9B9B-A1AEEC230696}" type="pres">
      <dgm:prSet presAssocID="{E7F980AF-7E2F-411D-8584-F571B6BDBE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BFE4873-39CD-46C2-B4EC-7C0889D56864}" type="pres">
      <dgm:prSet presAssocID="{E7F980AF-7E2F-411D-8584-F571B6BDBE7A}" presName="spaceRect" presStyleCnt="0"/>
      <dgm:spPr/>
    </dgm:pt>
    <dgm:pt modelId="{DF7EC229-C052-43AD-99A6-DCC0196B79CA}" type="pres">
      <dgm:prSet presAssocID="{E7F980AF-7E2F-411D-8584-F571B6BDBE7A}" presName="parTx" presStyleLbl="revTx" presStyleIdx="0" presStyleCnt="3">
        <dgm:presLayoutVars>
          <dgm:chMax val="0"/>
          <dgm:chPref val="0"/>
        </dgm:presLayoutVars>
      </dgm:prSet>
      <dgm:spPr/>
    </dgm:pt>
    <dgm:pt modelId="{D2FB30C5-806B-46D5-9DD2-2B18AC1E337D}" type="pres">
      <dgm:prSet presAssocID="{B2041903-F63A-47DD-99C4-BE3E3E6C4731}" presName="sibTrans" presStyleCnt="0"/>
      <dgm:spPr/>
    </dgm:pt>
    <dgm:pt modelId="{36B1CB26-D4FF-4CA7-A203-1856051690AC}" type="pres">
      <dgm:prSet presAssocID="{C1BD5352-7D7A-45F8-89D3-809B64C19B88}" presName="compNode" presStyleCnt="0"/>
      <dgm:spPr/>
    </dgm:pt>
    <dgm:pt modelId="{E7C72AB1-F940-4FF8-8231-3CC4FEF6D63D}" type="pres">
      <dgm:prSet presAssocID="{C1BD5352-7D7A-45F8-89D3-809B64C19B88}" presName="bgRect" presStyleLbl="bgShp" presStyleIdx="1" presStyleCnt="3"/>
      <dgm:spPr/>
    </dgm:pt>
    <dgm:pt modelId="{A874C674-E9DA-4732-9C57-048A1F038CA5}" type="pres">
      <dgm:prSet presAssocID="{C1BD5352-7D7A-45F8-89D3-809B64C19B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750211CA-1F8F-4749-9A75-1E04843BEDA4}" type="pres">
      <dgm:prSet presAssocID="{C1BD5352-7D7A-45F8-89D3-809B64C19B88}" presName="spaceRect" presStyleCnt="0"/>
      <dgm:spPr/>
    </dgm:pt>
    <dgm:pt modelId="{D81CA931-4F70-40C8-AB23-D4CF36483A6C}" type="pres">
      <dgm:prSet presAssocID="{C1BD5352-7D7A-45F8-89D3-809B64C19B88}" presName="parTx" presStyleLbl="revTx" presStyleIdx="1" presStyleCnt="3">
        <dgm:presLayoutVars>
          <dgm:chMax val="0"/>
          <dgm:chPref val="0"/>
        </dgm:presLayoutVars>
      </dgm:prSet>
      <dgm:spPr/>
    </dgm:pt>
    <dgm:pt modelId="{1658FC28-377A-4C08-9D58-E4550A096E52}" type="pres">
      <dgm:prSet presAssocID="{9C78B89B-458C-44BA-AF1D-312BF6152ED6}" presName="sibTrans" presStyleCnt="0"/>
      <dgm:spPr/>
    </dgm:pt>
    <dgm:pt modelId="{E4F61760-7F11-4CD0-A31D-AC50B94BAB78}" type="pres">
      <dgm:prSet presAssocID="{F407E0BF-75D2-4F18-B7F5-7D5F9E8E7C9D}" presName="compNode" presStyleCnt="0"/>
      <dgm:spPr/>
    </dgm:pt>
    <dgm:pt modelId="{E449A33D-A7CB-4FAF-91D0-CCBBDA345566}" type="pres">
      <dgm:prSet presAssocID="{F407E0BF-75D2-4F18-B7F5-7D5F9E8E7C9D}" presName="bgRect" presStyleLbl="bgShp" presStyleIdx="2" presStyleCnt="3"/>
      <dgm:spPr/>
    </dgm:pt>
    <dgm:pt modelId="{A3F70ABA-36D9-4595-B738-6F637BAC5B70}" type="pres">
      <dgm:prSet presAssocID="{F407E0BF-75D2-4F18-B7F5-7D5F9E8E7C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46C76D92-6462-43DB-8FAC-78858C3C2E41}" type="pres">
      <dgm:prSet presAssocID="{F407E0BF-75D2-4F18-B7F5-7D5F9E8E7C9D}" presName="spaceRect" presStyleCnt="0"/>
      <dgm:spPr/>
    </dgm:pt>
    <dgm:pt modelId="{3368C196-DDAB-42FC-AD4D-5A6B75A86AEC}" type="pres">
      <dgm:prSet presAssocID="{F407E0BF-75D2-4F18-B7F5-7D5F9E8E7C9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C1AF33D-A767-4D60-9524-251953AF0F18}" type="presOf" srcId="{E5AA5A65-35BF-42A8-9DB5-1FED899D369E}" destId="{D49DB93A-79F9-4912-8429-08C1F2558467}" srcOrd="0" destOrd="0" presId="urn:microsoft.com/office/officeart/2018/2/layout/IconVerticalSolidList"/>
    <dgm:cxn modelId="{BB660898-3459-490B-B048-0DC649455863}" srcId="{E5AA5A65-35BF-42A8-9DB5-1FED899D369E}" destId="{F407E0BF-75D2-4F18-B7F5-7D5F9E8E7C9D}" srcOrd="2" destOrd="0" parTransId="{24242444-351E-4CDA-8CA1-0621B2D1C8D7}" sibTransId="{4CC5104D-D3C3-4F2A-B56A-D705BDC6E930}"/>
    <dgm:cxn modelId="{143CCBC0-91F6-45C2-8756-9819E5F3389A}" srcId="{E5AA5A65-35BF-42A8-9DB5-1FED899D369E}" destId="{E7F980AF-7E2F-411D-8584-F571B6BDBE7A}" srcOrd="0" destOrd="0" parTransId="{9F637F1D-C2A0-4479-A2F7-D009C1F9BB9B}" sibTransId="{B2041903-F63A-47DD-99C4-BE3E3E6C4731}"/>
    <dgm:cxn modelId="{734CEEC7-91AA-452E-99A0-43C82B777BF1}" srcId="{E5AA5A65-35BF-42A8-9DB5-1FED899D369E}" destId="{C1BD5352-7D7A-45F8-89D3-809B64C19B88}" srcOrd="1" destOrd="0" parTransId="{97DE3ACE-C8D2-4CBC-854D-1392980AB08E}" sibTransId="{9C78B89B-458C-44BA-AF1D-312BF6152ED6}"/>
    <dgm:cxn modelId="{599C03DC-1F0A-4958-8D71-AA00F980C787}" type="presOf" srcId="{C1BD5352-7D7A-45F8-89D3-809B64C19B88}" destId="{D81CA931-4F70-40C8-AB23-D4CF36483A6C}" srcOrd="0" destOrd="0" presId="urn:microsoft.com/office/officeart/2018/2/layout/IconVerticalSolidList"/>
    <dgm:cxn modelId="{6A938CE1-A425-4F56-8001-9569A8EA3461}" type="presOf" srcId="{F407E0BF-75D2-4F18-B7F5-7D5F9E8E7C9D}" destId="{3368C196-DDAB-42FC-AD4D-5A6B75A86AEC}" srcOrd="0" destOrd="0" presId="urn:microsoft.com/office/officeart/2018/2/layout/IconVerticalSolidList"/>
    <dgm:cxn modelId="{9709B8EA-8AD4-4B79-87FF-41E67EAEEC8C}" type="presOf" srcId="{E7F980AF-7E2F-411D-8584-F571B6BDBE7A}" destId="{DF7EC229-C052-43AD-99A6-DCC0196B79CA}" srcOrd="0" destOrd="0" presId="urn:microsoft.com/office/officeart/2018/2/layout/IconVerticalSolidList"/>
    <dgm:cxn modelId="{7893FF30-75C9-4F91-BE2E-80CEBEB11669}" type="presParOf" srcId="{D49DB93A-79F9-4912-8429-08C1F2558467}" destId="{F56FB9F9-6388-4327-B26C-6E85BE07E77A}" srcOrd="0" destOrd="0" presId="urn:microsoft.com/office/officeart/2018/2/layout/IconVerticalSolidList"/>
    <dgm:cxn modelId="{BD4AC395-6738-4817-AEBE-811C1420859B}" type="presParOf" srcId="{F56FB9F9-6388-4327-B26C-6E85BE07E77A}" destId="{2967E207-B5A0-4CEB-9DDD-F0B2FA038605}" srcOrd="0" destOrd="0" presId="urn:microsoft.com/office/officeart/2018/2/layout/IconVerticalSolidList"/>
    <dgm:cxn modelId="{E5BE0295-5BEA-4C74-986E-05F0C22AB1D9}" type="presParOf" srcId="{F56FB9F9-6388-4327-B26C-6E85BE07E77A}" destId="{6E30CDF0-0DB1-4BCF-9B9B-A1AEEC230696}" srcOrd="1" destOrd="0" presId="urn:microsoft.com/office/officeart/2018/2/layout/IconVerticalSolidList"/>
    <dgm:cxn modelId="{19C59BD2-5C44-4B41-A90E-17DA963C951F}" type="presParOf" srcId="{F56FB9F9-6388-4327-B26C-6E85BE07E77A}" destId="{0BFE4873-39CD-46C2-B4EC-7C0889D56864}" srcOrd="2" destOrd="0" presId="urn:microsoft.com/office/officeart/2018/2/layout/IconVerticalSolidList"/>
    <dgm:cxn modelId="{74CD567D-0108-49C5-BE7F-17BD0AE02073}" type="presParOf" srcId="{F56FB9F9-6388-4327-B26C-6E85BE07E77A}" destId="{DF7EC229-C052-43AD-99A6-DCC0196B79CA}" srcOrd="3" destOrd="0" presId="urn:microsoft.com/office/officeart/2018/2/layout/IconVerticalSolidList"/>
    <dgm:cxn modelId="{6D1EF795-0BA3-42DA-8CE3-FA466A8FB8DC}" type="presParOf" srcId="{D49DB93A-79F9-4912-8429-08C1F2558467}" destId="{D2FB30C5-806B-46D5-9DD2-2B18AC1E337D}" srcOrd="1" destOrd="0" presId="urn:microsoft.com/office/officeart/2018/2/layout/IconVerticalSolidList"/>
    <dgm:cxn modelId="{A6AB3085-2A82-4852-B449-0E19B14B1F7C}" type="presParOf" srcId="{D49DB93A-79F9-4912-8429-08C1F2558467}" destId="{36B1CB26-D4FF-4CA7-A203-1856051690AC}" srcOrd="2" destOrd="0" presId="urn:microsoft.com/office/officeart/2018/2/layout/IconVerticalSolidList"/>
    <dgm:cxn modelId="{FEB17733-70EA-4DF5-811F-0759FCC31CD3}" type="presParOf" srcId="{36B1CB26-D4FF-4CA7-A203-1856051690AC}" destId="{E7C72AB1-F940-4FF8-8231-3CC4FEF6D63D}" srcOrd="0" destOrd="0" presId="urn:microsoft.com/office/officeart/2018/2/layout/IconVerticalSolidList"/>
    <dgm:cxn modelId="{36952F5D-0F3C-4C06-9389-5396D83F0F6E}" type="presParOf" srcId="{36B1CB26-D4FF-4CA7-A203-1856051690AC}" destId="{A874C674-E9DA-4732-9C57-048A1F038CA5}" srcOrd="1" destOrd="0" presId="urn:microsoft.com/office/officeart/2018/2/layout/IconVerticalSolidList"/>
    <dgm:cxn modelId="{37A96A72-BAEA-4821-A485-DE0CDE9CB210}" type="presParOf" srcId="{36B1CB26-D4FF-4CA7-A203-1856051690AC}" destId="{750211CA-1F8F-4749-9A75-1E04843BEDA4}" srcOrd="2" destOrd="0" presId="urn:microsoft.com/office/officeart/2018/2/layout/IconVerticalSolidList"/>
    <dgm:cxn modelId="{7D39A859-AE99-4EB4-B1B2-9B7092E8D7B1}" type="presParOf" srcId="{36B1CB26-D4FF-4CA7-A203-1856051690AC}" destId="{D81CA931-4F70-40C8-AB23-D4CF36483A6C}" srcOrd="3" destOrd="0" presId="urn:microsoft.com/office/officeart/2018/2/layout/IconVerticalSolidList"/>
    <dgm:cxn modelId="{2A22575D-BAF5-4F49-ADDB-C23E84935BE8}" type="presParOf" srcId="{D49DB93A-79F9-4912-8429-08C1F2558467}" destId="{1658FC28-377A-4C08-9D58-E4550A096E52}" srcOrd="3" destOrd="0" presId="urn:microsoft.com/office/officeart/2018/2/layout/IconVerticalSolidList"/>
    <dgm:cxn modelId="{DDE69B8A-6E1E-4B78-92D6-B6D565FBFEB9}" type="presParOf" srcId="{D49DB93A-79F9-4912-8429-08C1F2558467}" destId="{E4F61760-7F11-4CD0-A31D-AC50B94BAB78}" srcOrd="4" destOrd="0" presId="urn:microsoft.com/office/officeart/2018/2/layout/IconVerticalSolidList"/>
    <dgm:cxn modelId="{C5E4008F-2A51-4DD5-846F-24EA0C6FB4F0}" type="presParOf" srcId="{E4F61760-7F11-4CD0-A31D-AC50B94BAB78}" destId="{E449A33D-A7CB-4FAF-91D0-CCBBDA345566}" srcOrd="0" destOrd="0" presId="urn:microsoft.com/office/officeart/2018/2/layout/IconVerticalSolidList"/>
    <dgm:cxn modelId="{ACC137D7-9312-404D-AB7F-D889E7901A5E}" type="presParOf" srcId="{E4F61760-7F11-4CD0-A31D-AC50B94BAB78}" destId="{A3F70ABA-36D9-4595-B738-6F637BAC5B70}" srcOrd="1" destOrd="0" presId="urn:microsoft.com/office/officeart/2018/2/layout/IconVerticalSolidList"/>
    <dgm:cxn modelId="{8E8AFF4C-73C4-406C-AF11-97235D5D1106}" type="presParOf" srcId="{E4F61760-7F11-4CD0-A31D-AC50B94BAB78}" destId="{46C76D92-6462-43DB-8FAC-78858C3C2E41}" srcOrd="2" destOrd="0" presId="urn:microsoft.com/office/officeart/2018/2/layout/IconVerticalSolidList"/>
    <dgm:cxn modelId="{00C510B9-A5C3-4D00-BF72-B095E625642D}" type="presParOf" srcId="{E4F61760-7F11-4CD0-A31D-AC50B94BAB78}" destId="{3368C196-DDAB-42FC-AD4D-5A6B75A86A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EB8434-19D4-4C6C-834B-050B1CC0C40F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ABA3B491-CAC8-48EA-8E39-BEAF9550FC94}">
      <dgm:prSet/>
      <dgm:spPr/>
      <dgm:t>
        <a:bodyPr/>
        <a:lstStyle/>
        <a:p>
          <a:r>
            <a:rPr lang="en-US" b="0" i="0" baseline="0"/>
            <a:t>The wavy pattern suggests </a:t>
          </a:r>
          <a:r>
            <a:rPr lang="en-US" b="1" i="0" baseline="0"/>
            <a:t>seasonality</a:t>
          </a:r>
          <a:r>
            <a:rPr lang="en-US" b="0" i="0" baseline="0"/>
            <a:t> (periodic fluctuation).</a:t>
          </a:r>
          <a:endParaRPr lang="en-US"/>
        </a:p>
      </dgm:t>
    </dgm:pt>
    <dgm:pt modelId="{B6504881-7D68-4EED-AB13-7E99B4500442}" type="parTrans" cxnId="{B0D477F3-9C90-4DB2-B81A-2E601E714777}">
      <dgm:prSet/>
      <dgm:spPr/>
      <dgm:t>
        <a:bodyPr/>
        <a:lstStyle/>
        <a:p>
          <a:endParaRPr lang="en-US"/>
        </a:p>
      </dgm:t>
    </dgm:pt>
    <dgm:pt modelId="{879406DD-0237-4281-A1C5-CBAFEED7A997}" type="sibTrans" cxnId="{B0D477F3-9C90-4DB2-B81A-2E601E714777}">
      <dgm:prSet/>
      <dgm:spPr/>
      <dgm:t>
        <a:bodyPr/>
        <a:lstStyle/>
        <a:p>
          <a:endParaRPr lang="en-US"/>
        </a:p>
      </dgm:t>
    </dgm:pt>
    <dgm:pt modelId="{C8A2D92B-198B-4FF6-8708-6D413A9210A8}">
      <dgm:prSet/>
      <dgm:spPr/>
      <dgm:t>
        <a:bodyPr/>
        <a:lstStyle/>
        <a:p>
          <a:r>
            <a:rPr lang="en-US" b="0" i="0" baseline="0"/>
            <a:t>The slight upward or downward trend may indicate </a:t>
          </a:r>
          <a:r>
            <a:rPr lang="en-US" b="1" i="0" baseline="0"/>
            <a:t>growth or decline</a:t>
          </a:r>
          <a:r>
            <a:rPr lang="en-US" b="0" i="0" baseline="0"/>
            <a:t>.</a:t>
          </a:r>
          <a:endParaRPr lang="en-US"/>
        </a:p>
      </dgm:t>
    </dgm:pt>
    <dgm:pt modelId="{DF820278-71A2-4AFA-8151-C1EA70ECAB29}" type="parTrans" cxnId="{C51DAE0B-B514-47C7-9C4A-0F8042F2F52A}">
      <dgm:prSet/>
      <dgm:spPr/>
      <dgm:t>
        <a:bodyPr/>
        <a:lstStyle/>
        <a:p>
          <a:endParaRPr lang="en-US"/>
        </a:p>
      </dgm:t>
    </dgm:pt>
    <dgm:pt modelId="{9CC2C293-A348-4A14-8050-776C6A432F18}" type="sibTrans" cxnId="{C51DAE0B-B514-47C7-9C4A-0F8042F2F52A}">
      <dgm:prSet/>
      <dgm:spPr/>
      <dgm:t>
        <a:bodyPr/>
        <a:lstStyle/>
        <a:p>
          <a:endParaRPr lang="en-US"/>
        </a:p>
      </dgm:t>
    </dgm:pt>
    <dgm:pt modelId="{93722E43-EF9A-4396-A511-B963ECE44DD4}">
      <dgm:prSet/>
      <dgm:spPr/>
      <dgm:t>
        <a:bodyPr/>
        <a:lstStyle/>
        <a:p>
          <a:r>
            <a:rPr lang="en-US" b="0" i="0" baseline="0"/>
            <a:t>Sudden dips or spikes might indicate </a:t>
          </a:r>
          <a:r>
            <a:rPr lang="en-US" b="1" i="0" baseline="0"/>
            <a:t>promotions, holidays, or external events</a:t>
          </a:r>
          <a:r>
            <a:rPr lang="en-US" b="0" i="0" baseline="0"/>
            <a:t>.</a:t>
          </a:r>
          <a:endParaRPr lang="en-US"/>
        </a:p>
      </dgm:t>
    </dgm:pt>
    <dgm:pt modelId="{59A98CF1-36FB-44B7-94A5-5C21B9350651}" type="parTrans" cxnId="{F7E7480E-4AFE-4B0F-ACAC-62680669B827}">
      <dgm:prSet/>
      <dgm:spPr/>
      <dgm:t>
        <a:bodyPr/>
        <a:lstStyle/>
        <a:p>
          <a:endParaRPr lang="en-US"/>
        </a:p>
      </dgm:t>
    </dgm:pt>
    <dgm:pt modelId="{20E5A344-0806-4035-A98F-829AD58AA747}" type="sibTrans" cxnId="{F7E7480E-4AFE-4B0F-ACAC-62680669B827}">
      <dgm:prSet/>
      <dgm:spPr/>
      <dgm:t>
        <a:bodyPr/>
        <a:lstStyle/>
        <a:p>
          <a:endParaRPr lang="en-US"/>
        </a:p>
      </dgm:t>
    </dgm:pt>
    <dgm:pt modelId="{F2BD491F-0D02-4CB2-A07B-5DE2ACA5AD41}" type="pres">
      <dgm:prSet presAssocID="{4EEB8434-19D4-4C6C-834B-050B1CC0C40F}" presName="vert0" presStyleCnt="0">
        <dgm:presLayoutVars>
          <dgm:dir/>
          <dgm:animOne val="branch"/>
          <dgm:animLvl val="lvl"/>
        </dgm:presLayoutVars>
      </dgm:prSet>
      <dgm:spPr/>
    </dgm:pt>
    <dgm:pt modelId="{867C076A-43F5-4CE4-B668-C2DE1D98FD47}" type="pres">
      <dgm:prSet presAssocID="{ABA3B491-CAC8-48EA-8E39-BEAF9550FC94}" presName="thickLine" presStyleLbl="alignNode1" presStyleIdx="0" presStyleCnt="3"/>
      <dgm:spPr/>
    </dgm:pt>
    <dgm:pt modelId="{83FB3B01-0697-428F-BF4E-B8F5301B1811}" type="pres">
      <dgm:prSet presAssocID="{ABA3B491-CAC8-48EA-8E39-BEAF9550FC94}" presName="horz1" presStyleCnt="0"/>
      <dgm:spPr/>
    </dgm:pt>
    <dgm:pt modelId="{2AA494B7-4049-4913-B163-7CF719FDEE04}" type="pres">
      <dgm:prSet presAssocID="{ABA3B491-CAC8-48EA-8E39-BEAF9550FC94}" presName="tx1" presStyleLbl="revTx" presStyleIdx="0" presStyleCnt="3"/>
      <dgm:spPr/>
    </dgm:pt>
    <dgm:pt modelId="{BD51C63E-CA20-4C61-B692-AA8F1C056F4D}" type="pres">
      <dgm:prSet presAssocID="{ABA3B491-CAC8-48EA-8E39-BEAF9550FC94}" presName="vert1" presStyleCnt="0"/>
      <dgm:spPr/>
    </dgm:pt>
    <dgm:pt modelId="{B62E5160-91A8-4EAA-B02A-E3CECE6763B1}" type="pres">
      <dgm:prSet presAssocID="{C8A2D92B-198B-4FF6-8708-6D413A9210A8}" presName="thickLine" presStyleLbl="alignNode1" presStyleIdx="1" presStyleCnt="3"/>
      <dgm:spPr/>
    </dgm:pt>
    <dgm:pt modelId="{FC02FCAA-8FFE-4321-8B58-D0D85B3CB27C}" type="pres">
      <dgm:prSet presAssocID="{C8A2D92B-198B-4FF6-8708-6D413A9210A8}" presName="horz1" presStyleCnt="0"/>
      <dgm:spPr/>
    </dgm:pt>
    <dgm:pt modelId="{CF22EDE4-E5A2-444D-8700-1C877F12D72F}" type="pres">
      <dgm:prSet presAssocID="{C8A2D92B-198B-4FF6-8708-6D413A9210A8}" presName="tx1" presStyleLbl="revTx" presStyleIdx="1" presStyleCnt="3"/>
      <dgm:spPr/>
    </dgm:pt>
    <dgm:pt modelId="{80D402D0-1595-41DA-88BA-A90BF59438C8}" type="pres">
      <dgm:prSet presAssocID="{C8A2D92B-198B-4FF6-8708-6D413A9210A8}" presName="vert1" presStyleCnt="0"/>
      <dgm:spPr/>
    </dgm:pt>
    <dgm:pt modelId="{103B6FDE-4546-49E3-AB91-120D3F323E0D}" type="pres">
      <dgm:prSet presAssocID="{93722E43-EF9A-4396-A511-B963ECE44DD4}" presName="thickLine" presStyleLbl="alignNode1" presStyleIdx="2" presStyleCnt="3"/>
      <dgm:spPr/>
    </dgm:pt>
    <dgm:pt modelId="{3A4E014B-1C6D-49B4-9AB8-988F421342C9}" type="pres">
      <dgm:prSet presAssocID="{93722E43-EF9A-4396-A511-B963ECE44DD4}" presName="horz1" presStyleCnt="0"/>
      <dgm:spPr/>
    </dgm:pt>
    <dgm:pt modelId="{0E58A28C-444B-465C-83D3-36AECE4D7824}" type="pres">
      <dgm:prSet presAssocID="{93722E43-EF9A-4396-A511-B963ECE44DD4}" presName="tx1" presStyleLbl="revTx" presStyleIdx="2" presStyleCnt="3"/>
      <dgm:spPr/>
    </dgm:pt>
    <dgm:pt modelId="{B4D95762-A396-45E5-A4FC-0941D408011B}" type="pres">
      <dgm:prSet presAssocID="{93722E43-EF9A-4396-A511-B963ECE44DD4}" presName="vert1" presStyleCnt="0"/>
      <dgm:spPr/>
    </dgm:pt>
  </dgm:ptLst>
  <dgm:cxnLst>
    <dgm:cxn modelId="{C51DAE0B-B514-47C7-9C4A-0F8042F2F52A}" srcId="{4EEB8434-19D4-4C6C-834B-050B1CC0C40F}" destId="{C8A2D92B-198B-4FF6-8708-6D413A9210A8}" srcOrd="1" destOrd="0" parTransId="{DF820278-71A2-4AFA-8151-C1EA70ECAB29}" sibTransId="{9CC2C293-A348-4A14-8050-776C6A432F18}"/>
    <dgm:cxn modelId="{F7E7480E-4AFE-4B0F-ACAC-62680669B827}" srcId="{4EEB8434-19D4-4C6C-834B-050B1CC0C40F}" destId="{93722E43-EF9A-4396-A511-B963ECE44DD4}" srcOrd="2" destOrd="0" parTransId="{59A98CF1-36FB-44B7-94A5-5C21B9350651}" sibTransId="{20E5A344-0806-4035-A98F-829AD58AA747}"/>
    <dgm:cxn modelId="{478DC81C-9771-4A22-A59A-EBBCF2A2680D}" type="presOf" srcId="{C8A2D92B-198B-4FF6-8708-6D413A9210A8}" destId="{CF22EDE4-E5A2-444D-8700-1C877F12D72F}" srcOrd="0" destOrd="0" presId="urn:microsoft.com/office/officeart/2008/layout/LinedList"/>
    <dgm:cxn modelId="{D7AE1C34-5ACA-415B-A518-6FF66294BDAD}" type="presOf" srcId="{ABA3B491-CAC8-48EA-8E39-BEAF9550FC94}" destId="{2AA494B7-4049-4913-B163-7CF719FDEE04}" srcOrd="0" destOrd="0" presId="urn:microsoft.com/office/officeart/2008/layout/LinedList"/>
    <dgm:cxn modelId="{827E58B2-C746-4F2D-B95A-B59C083D0845}" type="presOf" srcId="{93722E43-EF9A-4396-A511-B963ECE44DD4}" destId="{0E58A28C-444B-465C-83D3-36AECE4D7824}" srcOrd="0" destOrd="0" presId="urn:microsoft.com/office/officeart/2008/layout/LinedList"/>
    <dgm:cxn modelId="{EB195CBB-BA3A-4877-A30D-107DE4788AD2}" type="presOf" srcId="{4EEB8434-19D4-4C6C-834B-050B1CC0C40F}" destId="{F2BD491F-0D02-4CB2-A07B-5DE2ACA5AD41}" srcOrd="0" destOrd="0" presId="urn:microsoft.com/office/officeart/2008/layout/LinedList"/>
    <dgm:cxn modelId="{B0D477F3-9C90-4DB2-B81A-2E601E714777}" srcId="{4EEB8434-19D4-4C6C-834B-050B1CC0C40F}" destId="{ABA3B491-CAC8-48EA-8E39-BEAF9550FC94}" srcOrd="0" destOrd="0" parTransId="{B6504881-7D68-4EED-AB13-7E99B4500442}" sibTransId="{879406DD-0237-4281-A1C5-CBAFEED7A997}"/>
    <dgm:cxn modelId="{4A8A3CDD-6CBF-4721-94F0-140510AA9E1D}" type="presParOf" srcId="{F2BD491F-0D02-4CB2-A07B-5DE2ACA5AD41}" destId="{867C076A-43F5-4CE4-B668-C2DE1D98FD47}" srcOrd="0" destOrd="0" presId="urn:microsoft.com/office/officeart/2008/layout/LinedList"/>
    <dgm:cxn modelId="{C018064F-5E19-4669-A62F-38BF55AFED88}" type="presParOf" srcId="{F2BD491F-0D02-4CB2-A07B-5DE2ACA5AD41}" destId="{83FB3B01-0697-428F-BF4E-B8F5301B1811}" srcOrd="1" destOrd="0" presId="urn:microsoft.com/office/officeart/2008/layout/LinedList"/>
    <dgm:cxn modelId="{85F675FB-7993-46E0-8F15-32D043378292}" type="presParOf" srcId="{83FB3B01-0697-428F-BF4E-B8F5301B1811}" destId="{2AA494B7-4049-4913-B163-7CF719FDEE04}" srcOrd="0" destOrd="0" presId="urn:microsoft.com/office/officeart/2008/layout/LinedList"/>
    <dgm:cxn modelId="{641FDAB0-4EB7-475A-AC15-4D585622BED3}" type="presParOf" srcId="{83FB3B01-0697-428F-BF4E-B8F5301B1811}" destId="{BD51C63E-CA20-4C61-B692-AA8F1C056F4D}" srcOrd="1" destOrd="0" presId="urn:microsoft.com/office/officeart/2008/layout/LinedList"/>
    <dgm:cxn modelId="{ED31B704-614E-43C2-8B6A-16D197933104}" type="presParOf" srcId="{F2BD491F-0D02-4CB2-A07B-5DE2ACA5AD41}" destId="{B62E5160-91A8-4EAA-B02A-E3CECE6763B1}" srcOrd="2" destOrd="0" presId="urn:microsoft.com/office/officeart/2008/layout/LinedList"/>
    <dgm:cxn modelId="{CAB3F61E-E653-465C-85D5-D48157148E2F}" type="presParOf" srcId="{F2BD491F-0D02-4CB2-A07B-5DE2ACA5AD41}" destId="{FC02FCAA-8FFE-4321-8B58-D0D85B3CB27C}" srcOrd="3" destOrd="0" presId="urn:microsoft.com/office/officeart/2008/layout/LinedList"/>
    <dgm:cxn modelId="{532D5B24-4D27-40DF-AB2C-B8E6FC72AB37}" type="presParOf" srcId="{FC02FCAA-8FFE-4321-8B58-D0D85B3CB27C}" destId="{CF22EDE4-E5A2-444D-8700-1C877F12D72F}" srcOrd="0" destOrd="0" presId="urn:microsoft.com/office/officeart/2008/layout/LinedList"/>
    <dgm:cxn modelId="{021CB566-5D18-45E0-9917-F9D247F7DF79}" type="presParOf" srcId="{FC02FCAA-8FFE-4321-8B58-D0D85B3CB27C}" destId="{80D402D0-1595-41DA-88BA-A90BF59438C8}" srcOrd="1" destOrd="0" presId="urn:microsoft.com/office/officeart/2008/layout/LinedList"/>
    <dgm:cxn modelId="{14F1461A-FD39-4889-9046-483C7819EA5E}" type="presParOf" srcId="{F2BD491F-0D02-4CB2-A07B-5DE2ACA5AD41}" destId="{103B6FDE-4546-49E3-AB91-120D3F323E0D}" srcOrd="4" destOrd="0" presId="urn:microsoft.com/office/officeart/2008/layout/LinedList"/>
    <dgm:cxn modelId="{CFFEE6E4-403D-4419-965D-BE5752557CEF}" type="presParOf" srcId="{F2BD491F-0D02-4CB2-A07B-5DE2ACA5AD41}" destId="{3A4E014B-1C6D-49B4-9AB8-988F421342C9}" srcOrd="5" destOrd="0" presId="urn:microsoft.com/office/officeart/2008/layout/LinedList"/>
    <dgm:cxn modelId="{3541E0E3-1ABB-4355-A16B-E1BDB8D7802E}" type="presParOf" srcId="{3A4E014B-1C6D-49B4-9AB8-988F421342C9}" destId="{0E58A28C-444B-465C-83D3-36AECE4D7824}" srcOrd="0" destOrd="0" presId="urn:microsoft.com/office/officeart/2008/layout/LinedList"/>
    <dgm:cxn modelId="{CD04651B-7B7F-4707-9E9F-D7492948051C}" type="presParOf" srcId="{3A4E014B-1C6D-49B4-9AB8-988F421342C9}" destId="{B4D95762-A396-45E5-A4FC-0941D40801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FAED4C-B9A4-4623-89A8-08109C753233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E8F8E933-DEF9-4945-89C5-96D665A19F29}">
      <dgm:prSet/>
      <dgm:spPr/>
      <dgm:t>
        <a:bodyPr/>
        <a:lstStyle/>
        <a:p>
          <a:r>
            <a:rPr lang="en-US" b="0" i="0" baseline="0"/>
            <a:t>Helps identify </a:t>
          </a:r>
          <a:r>
            <a:rPr lang="en-US" b="1" i="0" baseline="0"/>
            <a:t>which months consistently perform higher</a:t>
          </a:r>
          <a:r>
            <a:rPr lang="en-US" b="0" i="0" baseline="0"/>
            <a:t>.</a:t>
          </a:r>
          <a:endParaRPr lang="en-US"/>
        </a:p>
      </dgm:t>
    </dgm:pt>
    <dgm:pt modelId="{583C5AA9-6AE6-442C-A240-1A0B5B279C65}" type="parTrans" cxnId="{1AF140F7-FBB6-4873-AD6E-2C907768CFA2}">
      <dgm:prSet/>
      <dgm:spPr/>
      <dgm:t>
        <a:bodyPr/>
        <a:lstStyle/>
        <a:p>
          <a:endParaRPr lang="en-US"/>
        </a:p>
      </dgm:t>
    </dgm:pt>
    <dgm:pt modelId="{520FD89C-0364-45A5-B331-9EC5C7F9A15F}" type="sibTrans" cxnId="{1AF140F7-FBB6-4873-AD6E-2C907768CFA2}">
      <dgm:prSet/>
      <dgm:spPr/>
      <dgm:t>
        <a:bodyPr/>
        <a:lstStyle/>
        <a:p>
          <a:endParaRPr lang="en-US"/>
        </a:p>
      </dgm:t>
    </dgm:pt>
    <dgm:pt modelId="{E9B4F5A3-3D6E-46B7-8F62-B833C78B6ED7}">
      <dgm:prSet/>
      <dgm:spPr/>
      <dgm:t>
        <a:bodyPr/>
        <a:lstStyle/>
        <a:p>
          <a:r>
            <a:rPr lang="en-US" b="0" i="0" baseline="0"/>
            <a:t>Detects months with </a:t>
          </a:r>
          <a:r>
            <a:rPr lang="en-US" b="1" i="0" baseline="0"/>
            <a:t>high variance</a:t>
          </a:r>
          <a:r>
            <a:rPr lang="en-US" b="0" i="0" baseline="0"/>
            <a:t> (volatile sales).</a:t>
          </a:r>
          <a:endParaRPr lang="en-US"/>
        </a:p>
      </dgm:t>
    </dgm:pt>
    <dgm:pt modelId="{8D38A108-46E1-4DD7-9560-AD4AFABA1DE5}" type="parTrans" cxnId="{5FC8C92A-BF8D-4BE3-AA04-0626136F41A8}">
      <dgm:prSet/>
      <dgm:spPr/>
      <dgm:t>
        <a:bodyPr/>
        <a:lstStyle/>
        <a:p>
          <a:endParaRPr lang="en-US"/>
        </a:p>
      </dgm:t>
    </dgm:pt>
    <dgm:pt modelId="{FA556515-2F8E-47D3-BE3B-21DE2E26E896}" type="sibTrans" cxnId="{5FC8C92A-BF8D-4BE3-AA04-0626136F41A8}">
      <dgm:prSet/>
      <dgm:spPr/>
      <dgm:t>
        <a:bodyPr/>
        <a:lstStyle/>
        <a:p>
          <a:endParaRPr lang="en-US"/>
        </a:p>
      </dgm:t>
    </dgm:pt>
    <dgm:pt modelId="{A741110F-07E6-4012-8EF4-2F2C76345EEC}">
      <dgm:prSet/>
      <dgm:spPr/>
      <dgm:t>
        <a:bodyPr/>
        <a:lstStyle/>
        <a:p>
          <a:r>
            <a:rPr lang="en-US" b="0" i="0" baseline="0"/>
            <a:t>Outliers (dots) might correspond to </a:t>
          </a:r>
          <a:r>
            <a:rPr lang="en-US" b="1" i="0" baseline="0"/>
            <a:t>unusual events</a:t>
          </a:r>
          <a:r>
            <a:rPr lang="en-US" b="0" i="0" baseline="0"/>
            <a:t> (e.g., festive surge).</a:t>
          </a:r>
          <a:endParaRPr lang="en-US"/>
        </a:p>
      </dgm:t>
    </dgm:pt>
    <dgm:pt modelId="{08A40C3E-8D0B-468D-A1D3-C029F60FBE02}" type="parTrans" cxnId="{AEF0FC9A-4A78-46E3-964B-449B5CF3E2C2}">
      <dgm:prSet/>
      <dgm:spPr/>
      <dgm:t>
        <a:bodyPr/>
        <a:lstStyle/>
        <a:p>
          <a:endParaRPr lang="en-US"/>
        </a:p>
      </dgm:t>
    </dgm:pt>
    <dgm:pt modelId="{2181E591-032C-4B9D-B1A1-DEC4621420C0}" type="sibTrans" cxnId="{AEF0FC9A-4A78-46E3-964B-449B5CF3E2C2}">
      <dgm:prSet/>
      <dgm:spPr/>
      <dgm:t>
        <a:bodyPr/>
        <a:lstStyle/>
        <a:p>
          <a:endParaRPr lang="en-US"/>
        </a:p>
      </dgm:t>
    </dgm:pt>
    <dgm:pt modelId="{0D98C2BB-716A-4300-A18E-635CBFD378AC}" type="pres">
      <dgm:prSet presAssocID="{5AFAED4C-B9A4-4623-89A8-08109C753233}" presName="vert0" presStyleCnt="0">
        <dgm:presLayoutVars>
          <dgm:dir/>
          <dgm:animOne val="branch"/>
          <dgm:animLvl val="lvl"/>
        </dgm:presLayoutVars>
      </dgm:prSet>
      <dgm:spPr/>
    </dgm:pt>
    <dgm:pt modelId="{F65573A6-0598-4925-8AC1-82AD5036EB6C}" type="pres">
      <dgm:prSet presAssocID="{E8F8E933-DEF9-4945-89C5-96D665A19F29}" presName="thickLine" presStyleLbl="alignNode1" presStyleIdx="0" presStyleCnt="3"/>
      <dgm:spPr/>
    </dgm:pt>
    <dgm:pt modelId="{C864D006-8220-4C1A-8DC4-3050283122D5}" type="pres">
      <dgm:prSet presAssocID="{E8F8E933-DEF9-4945-89C5-96D665A19F29}" presName="horz1" presStyleCnt="0"/>
      <dgm:spPr/>
    </dgm:pt>
    <dgm:pt modelId="{81BF5F7D-C640-46EE-983C-127DA7D29277}" type="pres">
      <dgm:prSet presAssocID="{E8F8E933-DEF9-4945-89C5-96D665A19F29}" presName="tx1" presStyleLbl="revTx" presStyleIdx="0" presStyleCnt="3"/>
      <dgm:spPr/>
    </dgm:pt>
    <dgm:pt modelId="{CCC35355-6458-497E-B15B-BA05222B70B6}" type="pres">
      <dgm:prSet presAssocID="{E8F8E933-DEF9-4945-89C5-96D665A19F29}" presName="vert1" presStyleCnt="0"/>
      <dgm:spPr/>
    </dgm:pt>
    <dgm:pt modelId="{D2932B74-F60C-4D84-897B-5461CE5AFCBD}" type="pres">
      <dgm:prSet presAssocID="{E9B4F5A3-3D6E-46B7-8F62-B833C78B6ED7}" presName="thickLine" presStyleLbl="alignNode1" presStyleIdx="1" presStyleCnt="3"/>
      <dgm:spPr/>
    </dgm:pt>
    <dgm:pt modelId="{E6466727-CE20-4EF2-97A8-587BD30CC0CB}" type="pres">
      <dgm:prSet presAssocID="{E9B4F5A3-3D6E-46B7-8F62-B833C78B6ED7}" presName="horz1" presStyleCnt="0"/>
      <dgm:spPr/>
    </dgm:pt>
    <dgm:pt modelId="{E1BCC5F6-7A57-4D96-8BF6-C00B15535850}" type="pres">
      <dgm:prSet presAssocID="{E9B4F5A3-3D6E-46B7-8F62-B833C78B6ED7}" presName="tx1" presStyleLbl="revTx" presStyleIdx="1" presStyleCnt="3"/>
      <dgm:spPr/>
    </dgm:pt>
    <dgm:pt modelId="{D3D47735-3C8D-4B7C-AC5F-AD3FE78939A4}" type="pres">
      <dgm:prSet presAssocID="{E9B4F5A3-3D6E-46B7-8F62-B833C78B6ED7}" presName="vert1" presStyleCnt="0"/>
      <dgm:spPr/>
    </dgm:pt>
    <dgm:pt modelId="{21B40085-05DE-41F9-9E0B-B222ED87CCE2}" type="pres">
      <dgm:prSet presAssocID="{A741110F-07E6-4012-8EF4-2F2C76345EEC}" presName="thickLine" presStyleLbl="alignNode1" presStyleIdx="2" presStyleCnt="3"/>
      <dgm:spPr/>
    </dgm:pt>
    <dgm:pt modelId="{31FFF4BA-8B03-49F1-8101-54FC7A50509A}" type="pres">
      <dgm:prSet presAssocID="{A741110F-07E6-4012-8EF4-2F2C76345EEC}" presName="horz1" presStyleCnt="0"/>
      <dgm:spPr/>
    </dgm:pt>
    <dgm:pt modelId="{B655C1EA-8F91-4419-816F-502A226406E3}" type="pres">
      <dgm:prSet presAssocID="{A741110F-07E6-4012-8EF4-2F2C76345EEC}" presName="tx1" presStyleLbl="revTx" presStyleIdx="2" presStyleCnt="3"/>
      <dgm:spPr/>
    </dgm:pt>
    <dgm:pt modelId="{831DCE17-C6D3-4C11-A2F7-392D2818A50B}" type="pres">
      <dgm:prSet presAssocID="{A741110F-07E6-4012-8EF4-2F2C76345EEC}" presName="vert1" presStyleCnt="0"/>
      <dgm:spPr/>
    </dgm:pt>
  </dgm:ptLst>
  <dgm:cxnLst>
    <dgm:cxn modelId="{CF525308-3BCF-42E9-9986-088561EAE59B}" type="presOf" srcId="{A741110F-07E6-4012-8EF4-2F2C76345EEC}" destId="{B655C1EA-8F91-4419-816F-502A226406E3}" srcOrd="0" destOrd="0" presId="urn:microsoft.com/office/officeart/2008/layout/LinedList"/>
    <dgm:cxn modelId="{5FC8C92A-BF8D-4BE3-AA04-0626136F41A8}" srcId="{5AFAED4C-B9A4-4623-89A8-08109C753233}" destId="{E9B4F5A3-3D6E-46B7-8F62-B833C78B6ED7}" srcOrd="1" destOrd="0" parTransId="{8D38A108-46E1-4DD7-9560-AD4AFABA1DE5}" sibTransId="{FA556515-2F8E-47D3-BE3B-21DE2E26E896}"/>
    <dgm:cxn modelId="{19E05A41-5753-469C-841F-F9B23750CADA}" type="presOf" srcId="{E8F8E933-DEF9-4945-89C5-96D665A19F29}" destId="{81BF5F7D-C640-46EE-983C-127DA7D29277}" srcOrd="0" destOrd="0" presId="urn:microsoft.com/office/officeart/2008/layout/LinedList"/>
    <dgm:cxn modelId="{6F768F83-55D8-4E1B-AC50-FF64A2358A4F}" type="presOf" srcId="{5AFAED4C-B9A4-4623-89A8-08109C753233}" destId="{0D98C2BB-716A-4300-A18E-635CBFD378AC}" srcOrd="0" destOrd="0" presId="urn:microsoft.com/office/officeart/2008/layout/LinedList"/>
    <dgm:cxn modelId="{AEF0FC9A-4A78-46E3-964B-449B5CF3E2C2}" srcId="{5AFAED4C-B9A4-4623-89A8-08109C753233}" destId="{A741110F-07E6-4012-8EF4-2F2C76345EEC}" srcOrd="2" destOrd="0" parTransId="{08A40C3E-8D0B-468D-A1D3-C029F60FBE02}" sibTransId="{2181E591-032C-4B9D-B1A1-DEC4621420C0}"/>
    <dgm:cxn modelId="{99C994EA-3FF8-47C1-A083-E43FE3B3698D}" type="presOf" srcId="{E9B4F5A3-3D6E-46B7-8F62-B833C78B6ED7}" destId="{E1BCC5F6-7A57-4D96-8BF6-C00B15535850}" srcOrd="0" destOrd="0" presId="urn:microsoft.com/office/officeart/2008/layout/LinedList"/>
    <dgm:cxn modelId="{1AF140F7-FBB6-4873-AD6E-2C907768CFA2}" srcId="{5AFAED4C-B9A4-4623-89A8-08109C753233}" destId="{E8F8E933-DEF9-4945-89C5-96D665A19F29}" srcOrd="0" destOrd="0" parTransId="{583C5AA9-6AE6-442C-A240-1A0B5B279C65}" sibTransId="{520FD89C-0364-45A5-B331-9EC5C7F9A15F}"/>
    <dgm:cxn modelId="{32566AD4-B3F6-412D-9F0F-4D39A82FB8CB}" type="presParOf" srcId="{0D98C2BB-716A-4300-A18E-635CBFD378AC}" destId="{F65573A6-0598-4925-8AC1-82AD5036EB6C}" srcOrd="0" destOrd="0" presId="urn:microsoft.com/office/officeart/2008/layout/LinedList"/>
    <dgm:cxn modelId="{ED58E11E-51B0-4C8C-A8FE-E423E7BC09F2}" type="presParOf" srcId="{0D98C2BB-716A-4300-A18E-635CBFD378AC}" destId="{C864D006-8220-4C1A-8DC4-3050283122D5}" srcOrd="1" destOrd="0" presId="urn:microsoft.com/office/officeart/2008/layout/LinedList"/>
    <dgm:cxn modelId="{6FE7A5EA-4261-4BD3-9190-9B0348A47E3D}" type="presParOf" srcId="{C864D006-8220-4C1A-8DC4-3050283122D5}" destId="{81BF5F7D-C640-46EE-983C-127DA7D29277}" srcOrd="0" destOrd="0" presId="urn:microsoft.com/office/officeart/2008/layout/LinedList"/>
    <dgm:cxn modelId="{AD6F9BA7-6C61-4EE9-93C6-7F35B84DF8DA}" type="presParOf" srcId="{C864D006-8220-4C1A-8DC4-3050283122D5}" destId="{CCC35355-6458-497E-B15B-BA05222B70B6}" srcOrd="1" destOrd="0" presId="urn:microsoft.com/office/officeart/2008/layout/LinedList"/>
    <dgm:cxn modelId="{3F6D212D-7DB6-46B8-91E1-DBCC4E4E0EFF}" type="presParOf" srcId="{0D98C2BB-716A-4300-A18E-635CBFD378AC}" destId="{D2932B74-F60C-4D84-897B-5461CE5AFCBD}" srcOrd="2" destOrd="0" presId="urn:microsoft.com/office/officeart/2008/layout/LinedList"/>
    <dgm:cxn modelId="{87544719-9A14-49A5-A60B-ECE3A0BB07FB}" type="presParOf" srcId="{0D98C2BB-716A-4300-A18E-635CBFD378AC}" destId="{E6466727-CE20-4EF2-97A8-587BD30CC0CB}" srcOrd="3" destOrd="0" presId="urn:microsoft.com/office/officeart/2008/layout/LinedList"/>
    <dgm:cxn modelId="{44172862-0BFC-42D2-8FD7-7D24380605DB}" type="presParOf" srcId="{E6466727-CE20-4EF2-97A8-587BD30CC0CB}" destId="{E1BCC5F6-7A57-4D96-8BF6-C00B15535850}" srcOrd="0" destOrd="0" presId="urn:microsoft.com/office/officeart/2008/layout/LinedList"/>
    <dgm:cxn modelId="{C3BB6B37-1F40-4909-B2F7-E92E106F86F7}" type="presParOf" srcId="{E6466727-CE20-4EF2-97A8-587BD30CC0CB}" destId="{D3D47735-3C8D-4B7C-AC5F-AD3FE78939A4}" srcOrd="1" destOrd="0" presId="urn:microsoft.com/office/officeart/2008/layout/LinedList"/>
    <dgm:cxn modelId="{0C5B0395-9FD7-49EA-B2C5-19CB65E38176}" type="presParOf" srcId="{0D98C2BB-716A-4300-A18E-635CBFD378AC}" destId="{21B40085-05DE-41F9-9E0B-B222ED87CCE2}" srcOrd="4" destOrd="0" presId="urn:microsoft.com/office/officeart/2008/layout/LinedList"/>
    <dgm:cxn modelId="{F9885E84-3AEF-49F1-89F9-D736592B3506}" type="presParOf" srcId="{0D98C2BB-716A-4300-A18E-635CBFD378AC}" destId="{31FFF4BA-8B03-49F1-8101-54FC7A50509A}" srcOrd="5" destOrd="0" presId="urn:microsoft.com/office/officeart/2008/layout/LinedList"/>
    <dgm:cxn modelId="{90A4E284-75D0-48A3-8EAB-1C1E2C60D143}" type="presParOf" srcId="{31FFF4BA-8B03-49F1-8101-54FC7A50509A}" destId="{B655C1EA-8F91-4419-816F-502A226406E3}" srcOrd="0" destOrd="0" presId="urn:microsoft.com/office/officeart/2008/layout/LinedList"/>
    <dgm:cxn modelId="{EB0851B8-6393-40C1-8DF8-EB3694C82F50}" type="presParOf" srcId="{31FFF4BA-8B03-49F1-8101-54FC7A50509A}" destId="{831DCE17-C6D3-4C11-A2F7-392D2818A5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47D42B-DCB4-42D6-BACD-6DDED4652624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3A9E256-7564-4421-B1EC-F0C591E3A18D}">
      <dgm:prSet/>
      <dgm:spPr/>
      <dgm:t>
        <a:bodyPr/>
        <a:lstStyle/>
        <a:p>
          <a:r>
            <a:rPr lang="en-US" b="0" i="0" baseline="0"/>
            <a:t>Year-to-year variation indicates whether </a:t>
          </a:r>
          <a:r>
            <a:rPr lang="en-US" b="1" i="0" baseline="0"/>
            <a:t>business performance improves or worsens</a:t>
          </a:r>
          <a:r>
            <a:rPr lang="en-US" b="0" i="0" baseline="0"/>
            <a:t>.</a:t>
          </a:r>
          <a:endParaRPr lang="en-US"/>
        </a:p>
      </dgm:t>
    </dgm:pt>
    <dgm:pt modelId="{0936EE43-B3DE-4078-8DA6-7F59622F6AD8}" type="parTrans" cxnId="{9BD75319-816B-4E4C-B46D-3A23E32175D9}">
      <dgm:prSet/>
      <dgm:spPr/>
      <dgm:t>
        <a:bodyPr/>
        <a:lstStyle/>
        <a:p>
          <a:endParaRPr lang="en-US"/>
        </a:p>
      </dgm:t>
    </dgm:pt>
    <dgm:pt modelId="{55494293-4073-4ED7-800B-81C04F2E1115}" type="sibTrans" cxnId="{9BD75319-816B-4E4C-B46D-3A23E32175D9}">
      <dgm:prSet/>
      <dgm:spPr/>
      <dgm:t>
        <a:bodyPr/>
        <a:lstStyle/>
        <a:p>
          <a:endParaRPr lang="en-US"/>
        </a:p>
      </dgm:t>
    </dgm:pt>
    <dgm:pt modelId="{08DD0C71-6E90-400E-B533-4E6B07F104CB}">
      <dgm:prSet/>
      <dgm:spPr/>
      <dgm:t>
        <a:bodyPr/>
        <a:lstStyle/>
        <a:p>
          <a:r>
            <a:rPr lang="en-US" b="0" i="0" baseline="0"/>
            <a:t>Gradual upward shift = </a:t>
          </a:r>
          <a:r>
            <a:rPr lang="en-US" b="1" i="0" baseline="0"/>
            <a:t>growth trend</a:t>
          </a:r>
          <a:r>
            <a:rPr lang="en-US" b="0" i="0" baseline="0"/>
            <a:t>.</a:t>
          </a:r>
          <a:endParaRPr lang="en-US"/>
        </a:p>
      </dgm:t>
    </dgm:pt>
    <dgm:pt modelId="{4B93E35C-0032-436D-89D8-101FCB25BC8B}" type="parTrans" cxnId="{7CCD3E58-634E-4745-AFEA-E990C6535C35}">
      <dgm:prSet/>
      <dgm:spPr/>
      <dgm:t>
        <a:bodyPr/>
        <a:lstStyle/>
        <a:p>
          <a:endParaRPr lang="en-US"/>
        </a:p>
      </dgm:t>
    </dgm:pt>
    <dgm:pt modelId="{3BA32A35-C210-4CBC-9F30-A92E17FB58EF}" type="sibTrans" cxnId="{7CCD3E58-634E-4745-AFEA-E990C6535C35}">
      <dgm:prSet/>
      <dgm:spPr/>
      <dgm:t>
        <a:bodyPr/>
        <a:lstStyle/>
        <a:p>
          <a:endParaRPr lang="en-US"/>
        </a:p>
      </dgm:t>
    </dgm:pt>
    <dgm:pt modelId="{53D14CAA-AE90-4D23-B8A9-531B68F21028}">
      <dgm:prSet/>
      <dgm:spPr/>
      <dgm:t>
        <a:bodyPr/>
        <a:lstStyle/>
        <a:p>
          <a:r>
            <a:rPr lang="en-US" b="0" i="0" baseline="0"/>
            <a:t>Wider boxes = </a:t>
          </a:r>
          <a:r>
            <a:rPr lang="en-US" b="1" i="0" baseline="0"/>
            <a:t>more unstable or volatile performance</a:t>
          </a:r>
          <a:r>
            <a:rPr lang="en-US" b="0" i="0" baseline="0"/>
            <a:t>.</a:t>
          </a:r>
          <a:endParaRPr lang="en-US"/>
        </a:p>
      </dgm:t>
    </dgm:pt>
    <dgm:pt modelId="{493A0E86-D5AA-4163-AD63-7FEF280DB7AB}" type="parTrans" cxnId="{3C1968ED-AF19-4920-B010-2630BE4239C3}">
      <dgm:prSet/>
      <dgm:spPr/>
      <dgm:t>
        <a:bodyPr/>
        <a:lstStyle/>
        <a:p>
          <a:endParaRPr lang="en-US"/>
        </a:p>
      </dgm:t>
    </dgm:pt>
    <dgm:pt modelId="{D1EAE4D0-075A-476F-BA27-247C798ABFC9}" type="sibTrans" cxnId="{3C1968ED-AF19-4920-B010-2630BE4239C3}">
      <dgm:prSet/>
      <dgm:spPr/>
      <dgm:t>
        <a:bodyPr/>
        <a:lstStyle/>
        <a:p>
          <a:endParaRPr lang="en-US"/>
        </a:p>
      </dgm:t>
    </dgm:pt>
    <dgm:pt modelId="{DBD3314C-08B1-4B55-9237-E832A90D2917}" type="pres">
      <dgm:prSet presAssocID="{0547D42B-DCB4-42D6-BACD-6DDED4652624}" presName="vert0" presStyleCnt="0">
        <dgm:presLayoutVars>
          <dgm:dir/>
          <dgm:animOne val="branch"/>
          <dgm:animLvl val="lvl"/>
        </dgm:presLayoutVars>
      </dgm:prSet>
      <dgm:spPr/>
    </dgm:pt>
    <dgm:pt modelId="{0CFA7CA9-6F8D-42FB-87FC-261458084533}" type="pres">
      <dgm:prSet presAssocID="{33A9E256-7564-4421-B1EC-F0C591E3A18D}" presName="thickLine" presStyleLbl="alignNode1" presStyleIdx="0" presStyleCnt="3"/>
      <dgm:spPr/>
    </dgm:pt>
    <dgm:pt modelId="{FC58003E-8A16-4EE2-A922-4506FA33F26E}" type="pres">
      <dgm:prSet presAssocID="{33A9E256-7564-4421-B1EC-F0C591E3A18D}" presName="horz1" presStyleCnt="0"/>
      <dgm:spPr/>
    </dgm:pt>
    <dgm:pt modelId="{73DA8DC2-7F80-4572-8112-AB5E579EB43D}" type="pres">
      <dgm:prSet presAssocID="{33A9E256-7564-4421-B1EC-F0C591E3A18D}" presName="tx1" presStyleLbl="revTx" presStyleIdx="0" presStyleCnt="3"/>
      <dgm:spPr/>
    </dgm:pt>
    <dgm:pt modelId="{F7039A0F-B190-43BF-9E60-C24B0C036EB7}" type="pres">
      <dgm:prSet presAssocID="{33A9E256-7564-4421-B1EC-F0C591E3A18D}" presName="vert1" presStyleCnt="0"/>
      <dgm:spPr/>
    </dgm:pt>
    <dgm:pt modelId="{AC6E1FC2-131E-43CA-81A0-3527934D7267}" type="pres">
      <dgm:prSet presAssocID="{08DD0C71-6E90-400E-B533-4E6B07F104CB}" presName="thickLine" presStyleLbl="alignNode1" presStyleIdx="1" presStyleCnt="3"/>
      <dgm:spPr/>
    </dgm:pt>
    <dgm:pt modelId="{ACD06C05-4F31-45DB-BA20-A4CBF5C9D52C}" type="pres">
      <dgm:prSet presAssocID="{08DD0C71-6E90-400E-B533-4E6B07F104CB}" presName="horz1" presStyleCnt="0"/>
      <dgm:spPr/>
    </dgm:pt>
    <dgm:pt modelId="{CE386064-4896-4305-A259-5341A614D27E}" type="pres">
      <dgm:prSet presAssocID="{08DD0C71-6E90-400E-B533-4E6B07F104CB}" presName="tx1" presStyleLbl="revTx" presStyleIdx="1" presStyleCnt="3"/>
      <dgm:spPr/>
    </dgm:pt>
    <dgm:pt modelId="{349D24D5-940D-4374-A602-97AEDF7FF708}" type="pres">
      <dgm:prSet presAssocID="{08DD0C71-6E90-400E-B533-4E6B07F104CB}" presName="vert1" presStyleCnt="0"/>
      <dgm:spPr/>
    </dgm:pt>
    <dgm:pt modelId="{74CB1761-BCBF-4721-9020-264B21DE71A3}" type="pres">
      <dgm:prSet presAssocID="{53D14CAA-AE90-4D23-B8A9-531B68F21028}" presName="thickLine" presStyleLbl="alignNode1" presStyleIdx="2" presStyleCnt="3"/>
      <dgm:spPr/>
    </dgm:pt>
    <dgm:pt modelId="{9343BFA1-9FA7-45C4-A0A8-F0FE9C39716A}" type="pres">
      <dgm:prSet presAssocID="{53D14CAA-AE90-4D23-B8A9-531B68F21028}" presName="horz1" presStyleCnt="0"/>
      <dgm:spPr/>
    </dgm:pt>
    <dgm:pt modelId="{78ACA0CC-0964-4081-86E3-048917571B79}" type="pres">
      <dgm:prSet presAssocID="{53D14CAA-AE90-4D23-B8A9-531B68F21028}" presName="tx1" presStyleLbl="revTx" presStyleIdx="2" presStyleCnt="3"/>
      <dgm:spPr/>
    </dgm:pt>
    <dgm:pt modelId="{AB064713-472A-42D6-8BBA-72428ED15163}" type="pres">
      <dgm:prSet presAssocID="{53D14CAA-AE90-4D23-B8A9-531B68F21028}" presName="vert1" presStyleCnt="0"/>
      <dgm:spPr/>
    </dgm:pt>
  </dgm:ptLst>
  <dgm:cxnLst>
    <dgm:cxn modelId="{9BD75319-816B-4E4C-B46D-3A23E32175D9}" srcId="{0547D42B-DCB4-42D6-BACD-6DDED4652624}" destId="{33A9E256-7564-4421-B1EC-F0C591E3A18D}" srcOrd="0" destOrd="0" parTransId="{0936EE43-B3DE-4078-8DA6-7F59622F6AD8}" sibTransId="{55494293-4073-4ED7-800B-81C04F2E1115}"/>
    <dgm:cxn modelId="{CF5BC26E-4239-45CD-89CD-9CEEBAA4F2D1}" type="presOf" srcId="{08DD0C71-6E90-400E-B533-4E6B07F104CB}" destId="{CE386064-4896-4305-A259-5341A614D27E}" srcOrd="0" destOrd="0" presId="urn:microsoft.com/office/officeart/2008/layout/LinedList"/>
    <dgm:cxn modelId="{064AB570-C50A-4F00-8480-66270874505A}" type="presOf" srcId="{53D14CAA-AE90-4D23-B8A9-531B68F21028}" destId="{78ACA0CC-0964-4081-86E3-048917571B79}" srcOrd="0" destOrd="0" presId="urn:microsoft.com/office/officeart/2008/layout/LinedList"/>
    <dgm:cxn modelId="{7CCD3E58-634E-4745-AFEA-E990C6535C35}" srcId="{0547D42B-DCB4-42D6-BACD-6DDED4652624}" destId="{08DD0C71-6E90-400E-B533-4E6B07F104CB}" srcOrd="1" destOrd="0" parTransId="{4B93E35C-0032-436D-89D8-101FCB25BC8B}" sibTransId="{3BA32A35-C210-4CBC-9F30-A92E17FB58EF}"/>
    <dgm:cxn modelId="{F121E9B2-D648-4E5B-88F5-A2B87ADFFB01}" type="presOf" srcId="{0547D42B-DCB4-42D6-BACD-6DDED4652624}" destId="{DBD3314C-08B1-4B55-9237-E832A90D2917}" srcOrd="0" destOrd="0" presId="urn:microsoft.com/office/officeart/2008/layout/LinedList"/>
    <dgm:cxn modelId="{3A434DB9-4E5C-48EF-A4D1-55A5B74DB428}" type="presOf" srcId="{33A9E256-7564-4421-B1EC-F0C591E3A18D}" destId="{73DA8DC2-7F80-4572-8112-AB5E579EB43D}" srcOrd="0" destOrd="0" presId="urn:microsoft.com/office/officeart/2008/layout/LinedList"/>
    <dgm:cxn modelId="{3C1968ED-AF19-4920-B010-2630BE4239C3}" srcId="{0547D42B-DCB4-42D6-BACD-6DDED4652624}" destId="{53D14CAA-AE90-4D23-B8A9-531B68F21028}" srcOrd="2" destOrd="0" parTransId="{493A0E86-D5AA-4163-AD63-7FEF280DB7AB}" sibTransId="{D1EAE4D0-075A-476F-BA27-247C798ABFC9}"/>
    <dgm:cxn modelId="{9642A77E-26D2-4226-ABD0-F59CE15393B0}" type="presParOf" srcId="{DBD3314C-08B1-4B55-9237-E832A90D2917}" destId="{0CFA7CA9-6F8D-42FB-87FC-261458084533}" srcOrd="0" destOrd="0" presId="urn:microsoft.com/office/officeart/2008/layout/LinedList"/>
    <dgm:cxn modelId="{F7A1CB86-DDCB-46B6-9700-682F4C1A6850}" type="presParOf" srcId="{DBD3314C-08B1-4B55-9237-E832A90D2917}" destId="{FC58003E-8A16-4EE2-A922-4506FA33F26E}" srcOrd="1" destOrd="0" presId="urn:microsoft.com/office/officeart/2008/layout/LinedList"/>
    <dgm:cxn modelId="{A59B634B-C929-4B4E-B396-4B22B220CDEF}" type="presParOf" srcId="{FC58003E-8A16-4EE2-A922-4506FA33F26E}" destId="{73DA8DC2-7F80-4572-8112-AB5E579EB43D}" srcOrd="0" destOrd="0" presId="urn:microsoft.com/office/officeart/2008/layout/LinedList"/>
    <dgm:cxn modelId="{570325F7-8C7D-4EFB-BCB1-2C835CDF00A0}" type="presParOf" srcId="{FC58003E-8A16-4EE2-A922-4506FA33F26E}" destId="{F7039A0F-B190-43BF-9E60-C24B0C036EB7}" srcOrd="1" destOrd="0" presId="urn:microsoft.com/office/officeart/2008/layout/LinedList"/>
    <dgm:cxn modelId="{8B39228B-57B2-40E0-84A9-FB985915AA82}" type="presParOf" srcId="{DBD3314C-08B1-4B55-9237-E832A90D2917}" destId="{AC6E1FC2-131E-43CA-81A0-3527934D7267}" srcOrd="2" destOrd="0" presId="urn:microsoft.com/office/officeart/2008/layout/LinedList"/>
    <dgm:cxn modelId="{218C9611-04D8-421F-B804-FAD85F7AB42B}" type="presParOf" srcId="{DBD3314C-08B1-4B55-9237-E832A90D2917}" destId="{ACD06C05-4F31-45DB-BA20-A4CBF5C9D52C}" srcOrd="3" destOrd="0" presId="urn:microsoft.com/office/officeart/2008/layout/LinedList"/>
    <dgm:cxn modelId="{06CE1758-A09E-4E96-9C19-8E6B000F1D18}" type="presParOf" srcId="{ACD06C05-4F31-45DB-BA20-A4CBF5C9D52C}" destId="{CE386064-4896-4305-A259-5341A614D27E}" srcOrd="0" destOrd="0" presId="urn:microsoft.com/office/officeart/2008/layout/LinedList"/>
    <dgm:cxn modelId="{066AF036-A69A-4261-A2D1-E4BFF7FAB0B3}" type="presParOf" srcId="{ACD06C05-4F31-45DB-BA20-A4CBF5C9D52C}" destId="{349D24D5-940D-4374-A602-97AEDF7FF708}" srcOrd="1" destOrd="0" presId="urn:microsoft.com/office/officeart/2008/layout/LinedList"/>
    <dgm:cxn modelId="{2B6DCA9D-BF18-4A77-BE88-62E012580F45}" type="presParOf" srcId="{DBD3314C-08B1-4B55-9237-E832A90D2917}" destId="{74CB1761-BCBF-4721-9020-264B21DE71A3}" srcOrd="4" destOrd="0" presId="urn:microsoft.com/office/officeart/2008/layout/LinedList"/>
    <dgm:cxn modelId="{A154F04D-E4C1-47E0-AA56-64F5784B49AD}" type="presParOf" srcId="{DBD3314C-08B1-4B55-9237-E832A90D2917}" destId="{9343BFA1-9FA7-45C4-A0A8-F0FE9C39716A}" srcOrd="5" destOrd="0" presId="urn:microsoft.com/office/officeart/2008/layout/LinedList"/>
    <dgm:cxn modelId="{827E93EB-8FC2-4BD0-9D49-0976DCCD988B}" type="presParOf" srcId="{9343BFA1-9FA7-45C4-A0A8-F0FE9C39716A}" destId="{78ACA0CC-0964-4081-86E3-048917571B79}" srcOrd="0" destOrd="0" presId="urn:microsoft.com/office/officeart/2008/layout/LinedList"/>
    <dgm:cxn modelId="{AA2B1C51-8388-4D16-BBA4-F4F032B59E16}" type="presParOf" srcId="{9343BFA1-9FA7-45C4-A0A8-F0FE9C39716A}" destId="{AB064713-472A-42D6-8BBA-72428ED1516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EBB3B-7D38-45BF-AB91-11575CA556E6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E3B23AE-0C50-4709-98D5-CEDD19AAF680}">
      <dgm:prSet/>
      <dgm:spPr/>
      <dgm:t>
        <a:bodyPr/>
        <a:lstStyle/>
        <a:p>
          <a:r>
            <a:rPr lang="en-US" b="0" i="0" baseline="0"/>
            <a:t>Always </a:t>
          </a:r>
          <a:r>
            <a:rPr lang="en-US" b="1" i="0" baseline="0"/>
            <a:t>index by DateTime</a:t>
          </a:r>
          <a:r>
            <a:rPr lang="en-US" b="0" i="0" baseline="0"/>
            <a:t> for pandas operations.</a:t>
          </a:r>
          <a:endParaRPr lang="en-US"/>
        </a:p>
      </dgm:t>
    </dgm:pt>
    <dgm:pt modelId="{7672B793-323C-4505-A2E7-BE0DC9A3300E}" type="parTrans" cxnId="{4C93B97A-5640-4F9A-8A35-F203D1F54A87}">
      <dgm:prSet/>
      <dgm:spPr/>
      <dgm:t>
        <a:bodyPr/>
        <a:lstStyle/>
        <a:p>
          <a:endParaRPr lang="en-US"/>
        </a:p>
      </dgm:t>
    </dgm:pt>
    <dgm:pt modelId="{AFBD0D2A-B527-48B7-ADE5-0E001BA18495}" type="sibTrans" cxnId="{4C93B97A-5640-4F9A-8A35-F203D1F54A87}">
      <dgm:prSet/>
      <dgm:spPr/>
      <dgm:t>
        <a:bodyPr/>
        <a:lstStyle/>
        <a:p>
          <a:endParaRPr lang="en-US"/>
        </a:p>
      </dgm:t>
    </dgm:pt>
    <dgm:pt modelId="{90BE503F-2127-4664-B9E4-67A6B31F6CA5}">
      <dgm:prSet/>
      <dgm:spPr/>
      <dgm:t>
        <a:bodyPr/>
        <a:lstStyle/>
        <a:p>
          <a:r>
            <a:rPr lang="en-US" b="0" i="0" baseline="0"/>
            <a:t>Combine line plots with rolling averages for smoother trends.</a:t>
          </a:r>
          <a:endParaRPr lang="en-US"/>
        </a:p>
      </dgm:t>
    </dgm:pt>
    <dgm:pt modelId="{A7EF6B1E-B4F1-446F-B2A1-A30339642A6B}" type="parTrans" cxnId="{EF2D241A-E942-4A2E-AF0A-00FAFFBDDDE4}">
      <dgm:prSet/>
      <dgm:spPr/>
      <dgm:t>
        <a:bodyPr/>
        <a:lstStyle/>
        <a:p>
          <a:endParaRPr lang="en-US"/>
        </a:p>
      </dgm:t>
    </dgm:pt>
    <dgm:pt modelId="{989CFDCB-94C7-4027-9361-EB6D2DDBB03A}" type="sibTrans" cxnId="{EF2D241A-E942-4A2E-AF0A-00FAFFBDDDE4}">
      <dgm:prSet/>
      <dgm:spPr/>
      <dgm:t>
        <a:bodyPr/>
        <a:lstStyle/>
        <a:p>
          <a:endParaRPr lang="en-US"/>
        </a:p>
      </dgm:t>
    </dgm:pt>
    <dgm:pt modelId="{70E7F381-181C-45B1-8588-E1BC983B1962}">
      <dgm:prSet/>
      <dgm:spPr/>
      <dgm:t>
        <a:bodyPr/>
        <a:lstStyle/>
        <a:p>
          <a:r>
            <a:rPr lang="en-US" b="0" i="0" baseline="0"/>
            <a:t>For multivariate time series, use </a:t>
          </a:r>
          <a:r>
            <a:rPr lang="en-US" b="1" i="0" baseline="0"/>
            <a:t>facet grids or multiple lines</a:t>
          </a:r>
          <a:r>
            <a:rPr lang="en-US" b="0" i="0" baseline="0"/>
            <a:t> for comparison.</a:t>
          </a:r>
          <a:endParaRPr lang="en-US"/>
        </a:p>
      </dgm:t>
    </dgm:pt>
    <dgm:pt modelId="{B768C491-FCDE-4EAC-95DC-4465C41698A6}" type="parTrans" cxnId="{9C7206A4-3F37-403C-8E21-7065AF2C3969}">
      <dgm:prSet/>
      <dgm:spPr/>
      <dgm:t>
        <a:bodyPr/>
        <a:lstStyle/>
        <a:p>
          <a:endParaRPr lang="en-US"/>
        </a:p>
      </dgm:t>
    </dgm:pt>
    <dgm:pt modelId="{8D9B635F-94D1-4248-B7A2-01257D826EFC}" type="sibTrans" cxnId="{9C7206A4-3F37-403C-8E21-7065AF2C3969}">
      <dgm:prSet/>
      <dgm:spPr/>
      <dgm:t>
        <a:bodyPr/>
        <a:lstStyle/>
        <a:p>
          <a:endParaRPr lang="en-US"/>
        </a:p>
      </dgm:t>
    </dgm:pt>
    <dgm:pt modelId="{CBC52981-0F5B-49B3-A9F9-8366D50FA3F3}">
      <dgm:prSet/>
      <dgm:spPr/>
      <dgm:t>
        <a:bodyPr/>
        <a:lstStyle/>
        <a:p>
          <a:r>
            <a:rPr lang="en-US" b="0" i="0" baseline="0"/>
            <a:t>Adjust </a:t>
          </a:r>
          <a:r>
            <a:rPr lang="en-US" b="1" i="0" baseline="0"/>
            <a:t>frequency</a:t>
          </a:r>
          <a:r>
            <a:rPr lang="en-US" b="0" i="0" baseline="0"/>
            <a:t> (daily, weekly, monthly) based on data granularity.</a:t>
          </a:r>
          <a:endParaRPr lang="en-US"/>
        </a:p>
      </dgm:t>
    </dgm:pt>
    <dgm:pt modelId="{9821B2E9-7854-4463-AA34-539C2C3B3A72}" type="parTrans" cxnId="{9D996303-F144-47A2-92D2-59C21D49102A}">
      <dgm:prSet/>
      <dgm:spPr/>
      <dgm:t>
        <a:bodyPr/>
        <a:lstStyle/>
        <a:p>
          <a:endParaRPr lang="en-US"/>
        </a:p>
      </dgm:t>
    </dgm:pt>
    <dgm:pt modelId="{292F8EA2-695B-4D2F-8419-31BCA3313D9D}" type="sibTrans" cxnId="{9D996303-F144-47A2-92D2-59C21D49102A}">
      <dgm:prSet/>
      <dgm:spPr/>
      <dgm:t>
        <a:bodyPr/>
        <a:lstStyle/>
        <a:p>
          <a:endParaRPr lang="en-US"/>
        </a:p>
      </dgm:t>
    </dgm:pt>
    <dgm:pt modelId="{13C4F8AA-6223-4DC7-B1DB-0D6481257E2E}" type="pres">
      <dgm:prSet presAssocID="{49BEBB3B-7D38-45BF-AB91-11575CA556E6}" presName="vert0" presStyleCnt="0">
        <dgm:presLayoutVars>
          <dgm:dir/>
          <dgm:animOne val="branch"/>
          <dgm:animLvl val="lvl"/>
        </dgm:presLayoutVars>
      </dgm:prSet>
      <dgm:spPr/>
    </dgm:pt>
    <dgm:pt modelId="{80083733-3106-4BD8-8EB4-78DA150C1A4F}" type="pres">
      <dgm:prSet presAssocID="{4E3B23AE-0C50-4709-98D5-CEDD19AAF680}" presName="thickLine" presStyleLbl="alignNode1" presStyleIdx="0" presStyleCnt="4"/>
      <dgm:spPr/>
    </dgm:pt>
    <dgm:pt modelId="{5F85C1C5-BED4-4CB5-AE91-94429392966A}" type="pres">
      <dgm:prSet presAssocID="{4E3B23AE-0C50-4709-98D5-CEDD19AAF680}" presName="horz1" presStyleCnt="0"/>
      <dgm:spPr/>
    </dgm:pt>
    <dgm:pt modelId="{C61E73AA-A0B5-45AA-ABD7-1E11DA1338E5}" type="pres">
      <dgm:prSet presAssocID="{4E3B23AE-0C50-4709-98D5-CEDD19AAF680}" presName="tx1" presStyleLbl="revTx" presStyleIdx="0" presStyleCnt="4"/>
      <dgm:spPr/>
    </dgm:pt>
    <dgm:pt modelId="{417CD620-A96F-4347-94AE-0A6A715DB4E1}" type="pres">
      <dgm:prSet presAssocID="{4E3B23AE-0C50-4709-98D5-CEDD19AAF680}" presName="vert1" presStyleCnt="0"/>
      <dgm:spPr/>
    </dgm:pt>
    <dgm:pt modelId="{7B7176D0-D3A9-4190-BD9D-4890131D3106}" type="pres">
      <dgm:prSet presAssocID="{90BE503F-2127-4664-B9E4-67A6B31F6CA5}" presName="thickLine" presStyleLbl="alignNode1" presStyleIdx="1" presStyleCnt="4"/>
      <dgm:spPr/>
    </dgm:pt>
    <dgm:pt modelId="{B1880D9F-D3A9-45D1-8D66-004EC7D70CF8}" type="pres">
      <dgm:prSet presAssocID="{90BE503F-2127-4664-B9E4-67A6B31F6CA5}" presName="horz1" presStyleCnt="0"/>
      <dgm:spPr/>
    </dgm:pt>
    <dgm:pt modelId="{B69457CE-7D6A-4AA9-BDAC-0A1175917417}" type="pres">
      <dgm:prSet presAssocID="{90BE503F-2127-4664-B9E4-67A6B31F6CA5}" presName="tx1" presStyleLbl="revTx" presStyleIdx="1" presStyleCnt="4"/>
      <dgm:spPr/>
    </dgm:pt>
    <dgm:pt modelId="{E5294AC9-7514-4953-AE34-91727639A423}" type="pres">
      <dgm:prSet presAssocID="{90BE503F-2127-4664-B9E4-67A6B31F6CA5}" presName="vert1" presStyleCnt="0"/>
      <dgm:spPr/>
    </dgm:pt>
    <dgm:pt modelId="{589BA135-1680-41C1-A801-E5DBFFBE7628}" type="pres">
      <dgm:prSet presAssocID="{70E7F381-181C-45B1-8588-E1BC983B1962}" presName="thickLine" presStyleLbl="alignNode1" presStyleIdx="2" presStyleCnt="4"/>
      <dgm:spPr/>
    </dgm:pt>
    <dgm:pt modelId="{63F4E533-731F-47E5-877A-9A86420E1F76}" type="pres">
      <dgm:prSet presAssocID="{70E7F381-181C-45B1-8588-E1BC983B1962}" presName="horz1" presStyleCnt="0"/>
      <dgm:spPr/>
    </dgm:pt>
    <dgm:pt modelId="{7809DDE3-1759-4443-963A-839B2498A1DB}" type="pres">
      <dgm:prSet presAssocID="{70E7F381-181C-45B1-8588-E1BC983B1962}" presName="tx1" presStyleLbl="revTx" presStyleIdx="2" presStyleCnt="4"/>
      <dgm:spPr/>
    </dgm:pt>
    <dgm:pt modelId="{10105678-4049-4422-8137-7A54DD9303BA}" type="pres">
      <dgm:prSet presAssocID="{70E7F381-181C-45B1-8588-E1BC983B1962}" presName="vert1" presStyleCnt="0"/>
      <dgm:spPr/>
    </dgm:pt>
    <dgm:pt modelId="{B5B9C0BA-6482-4FE8-84A7-6694F201DD49}" type="pres">
      <dgm:prSet presAssocID="{CBC52981-0F5B-49B3-A9F9-8366D50FA3F3}" presName="thickLine" presStyleLbl="alignNode1" presStyleIdx="3" presStyleCnt="4"/>
      <dgm:spPr/>
    </dgm:pt>
    <dgm:pt modelId="{87FFDB33-B480-453D-AEE3-81F17F5D2D27}" type="pres">
      <dgm:prSet presAssocID="{CBC52981-0F5B-49B3-A9F9-8366D50FA3F3}" presName="horz1" presStyleCnt="0"/>
      <dgm:spPr/>
    </dgm:pt>
    <dgm:pt modelId="{C95A8C4C-B44A-4F12-8BB1-AA3BDBD58816}" type="pres">
      <dgm:prSet presAssocID="{CBC52981-0F5B-49B3-A9F9-8366D50FA3F3}" presName="tx1" presStyleLbl="revTx" presStyleIdx="3" presStyleCnt="4"/>
      <dgm:spPr/>
    </dgm:pt>
    <dgm:pt modelId="{596CCC95-B7EF-4803-B153-F7CF2E973E76}" type="pres">
      <dgm:prSet presAssocID="{CBC52981-0F5B-49B3-A9F9-8366D50FA3F3}" presName="vert1" presStyleCnt="0"/>
      <dgm:spPr/>
    </dgm:pt>
  </dgm:ptLst>
  <dgm:cxnLst>
    <dgm:cxn modelId="{760DB602-D652-43B5-8BEE-D19BD052003D}" type="presOf" srcId="{90BE503F-2127-4664-B9E4-67A6B31F6CA5}" destId="{B69457CE-7D6A-4AA9-BDAC-0A1175917417}" srcOrd="0" destOrd="0" presId="urn:microsoft.com/office/officeart/2008/layout/LinedList"/>
    <dgm:cxn modelId="{9D996303-F144-47A2-92D2-59C21D49102A}" srcId="{49BEBB3B-7D38-45BF-AB91-11575CA556E6}" destId="{CBC52981-0F5B-49B3-A9F9-8366D50FA3F3}" srcOrd="3" destOrd="0" parTransId="{9821B2E9-7854-4463-AA34-539C2C3B3A72}" sibTransId="{292F8EA2-695B-4D2F-8419-31BCA3313D9D}"/>
    <dgm:cxn modelId="{EF2D241A-E942-4A2E-AF0A-00FAFFBDDDE4}" srcId="{49BEBB3B-7D38-45BF-AB91-11575CA556E6}" destId="{90BE503F-2127-4664-B9E4-67A6B31F6CA5}" srcOrd="1" destOrd="0" parTransId="{A7EF6B1E-B4F1-446F-B2A1-A30339642A6B}" sibTransId="{989CFDCB-94C7-4027-9361-EB6D2DDBB03A}"/>
    <dgm:cxn modelId="{4C93B97A-5640-4F9A-8A35-F203D1F54A87}" srcId="{49BEBB3B-7D38-45BF-AB91-11575CA556E6}" destId="{4E3B23AE-0C50-4709-98D5-CEDD19AAF680}" srcOrd="0" destOrd="0" parTransId="{7672B793-323C-4505-A2E7-BE0DC9A3300E}" sibTransId="{AFBD0D2A-B527-48B7-ADE5-0E001BA18495}"/>
    <dgm:cxn modelId="{D1F6E08E-C7EB-4D8F-9A6D-A1942B9557E3}" type="presOf" srcId="{70E7F381-181C-45B1-8588-E1BC983B1962}" destId="{7809DDE3-1759-4443-963A-839B2498A1DB}" srcOrd="0" destOrd="0" presId="urn:microsoft.com/office/officeart/2008/layout/LinedList"/>
    <dgm:cxn modelId="{EEDA8493-207E-4D81-8D53-A7322A9BFA7F}" type="presOf" srcId="{CBC52981-0F5B-49B3-A9F9-8366D50FA3F3}" destId="{C95A8C4C-B44A-4F12-8BB1-AA3BDBD58816}" srcOrd="0" destOrd="0" presId="urn:microsoft.com/office/officeart/2008/layout/LinedList"/>
    <dgm:cxn modelId="{9C7206A4-3F37-403C-8E21-7065AF2C3969}" srcId="{49BEBB3B-7D38-45BF-AB91-11575CA556E6}" destId="{70E7F381-181C-45B1-8588-E1BC983B1962}" srcOrd="2" destOrd="0" parTransId="{B768C491-FCDE-4EAC-95DC-4465C41698A6}" sibTransId="{8D9B635F-94D1-4248-B7A2-01257D826EFC}"/>
    <dgm:cxn modelId="{6379E2B3-EAA7-4024-A8E4-37598CFED98E}" type="presOf" srcId="{4E3B23AE-0C50-4709-98D5-CEDD19AAF680}" destId="{C61E73AA-A0B5-45AA-ABD7-1E11DA1338E5}" srcOrd="0" destOrd="0" presId="urn:microsoft.com/office/officeart/2008/layout/LinedList"/>
    <dgm:cxn modelId="{A76DFDF8-6144-49AF-A985-7BC698A890E2}" type="presOf" srcId="{49BEBB3B-7D38-45BF-AB91-11575CA556E6}" destId="{13C4F8AA-6223-4DC7-B1DB-0D6481257E2E}" srcOrd="0" destOrd="0" presId="urn:microsoft.com/office/officeart/2008/layout/LinedList"/>
    <dgm:cxn modelId="{3F4B2DCC-E2E9-4627-9E47-DB9D9981BE57}" type="presParOf" srcId="{13C4F8AA-6223-4DC7-B1DB-0D6481257E2E}" destId="{80083733-3106-4BD8-8EB4-78DA150C1A4F}" srcOrd="0" destOrd="0" presId="urn:microsoft.com/office/officeart/2008/layout/LinedList"/>
    <dgm:cxn modelId="{81894167-6C61-49FD-93C7-213DBE186863}" type="presParOf" srcId="{13C4F8AA-6223-4DC7-B1DB-0D6481257E2E}" destId="{5F85C1C5-BED4-4CB5-AE91-94429392966A}" srcOrd="1" destOrd="0" presId="urn:microsoft.com/office/officeart/2008/layout/LinedList"/>
    <dgm:cxn modelId="{EB741DF3-9A69-4755-9DFC-2EB4E9D9A63C}" type="presParOf" srcId="{5F85C1C5-BED4-4CB5-AE91-94429392966A}" destId="{C61E73AA-A0B5-45AA-ABD7-1E11DA1338E5}" srcOrd="0" destOrd="0" presId="urn:microsoft.com/office/officeart/2008/layout/LinedList"/>
    <dgm:cxn modelId="{DE6AAF33-2EEC-4218-A1BB-25A040B8C5C8}" type="presParOf" srcId="{5F85C1C5-BED4-4CB5-AE91-94429392966A}" destId="{417CD620-A96F-4347-94AE-0A6A715DB4E1}" srcOrd="1" destOrd="0" presId="urn:microsoft.com/office/officeart/2008/layout/LinedList"/>
    <dgm:cxn modelId="{7E67F02D-427B-4996-9E13-6059B70137F6}" type="presParOf" srcId="{13C4F8AA-6223-4DC7-B1DB-0D6481257E2E}" destId="{7B7176D0-D3A9-4190-BD9D-4890131D3106}" srcOrd="2" destOrd="0" presId="urn:microsoft.com/office/officeart/2008/layout/LinedList"/>
    <dgm:cxn modelId="{CCB6DC2B-5434-48B5-8A9D-69CFF047B41E}" type="presParOf" srcId="{13C4F8AA-6223-4DC7-B1DB-0D6481257E2E}" destId="{B1880D9F-D3A9-45D1-8D66-004EC7D70CF8}" srcOrd="3" destOrd="0" presId="urn:microsoft.com/office/officeart/2008/layout/LinedList"/>
    <dgm:cxn modelId="{B55BBEE0-A8ED-43F9-BBBE-9F83062FFF9B}" type="presParOf" srcId="{B1880D9F-D3A9-45D1-8D66-004EC7D70CF8}" destId="{B69457CE-7D6A-4AA9-BDAC-0A1175917417}" srcOrd="0" destOrd="0" presId="urn:microsoft.com/office/officeart/2008/layout/LinedList"/>
    <dgm:cxn modelId="{FD5AF160-0CC2-4C5A-9CAD-96E1663AEEA5}" type="presParOf" srcId="{B1880D9F-D3A9-45D1-8D66-004EC7D70CF8}" destId="{E5294AC9-7514-4953-AE34-91727639A423}" srcOrd="1" destOrd="0" presId="urn:microsoft.com/office/officeart/2008/layout/LinedList"/>
    <dgm:cxn modelId="{029D7A1E-AD3C-4BEF-9CCD-DEB0F9D94F94}" type="presParOf" srcId="{13C4F8AA-6223-4DC7-B1DB-0D6481257E2E}" destId="{589BA135-1680-41C1-A801-E5DBFFBE7628}" srcOrd="4" destOrd="0" presId="urn:microsoft.com/office/officeart/2008/layout/LinedList"/>
    <dgm:cxn modelId="{7CC174D3-0E24-42A4-BF32-F7BAED58C3F0}" type="presParOf" srcId="{13C4F8AA-6223-4DC7-B1DB-0D6481257E2E}" destId="{63F4E533-731F-47E5-877A-9A86420E1F76}" srcOrd="5" destOrd="0" presId="urn:microsoft.com/office/officeart/2008/layout/LinedList"/>
    <dgm:cxn modelId="{F17653ED-26F5-4B29-83FB-FC9BC9A83562}" type="presParOf" srcId="{63F4E533-731F-47E5-877A-9A86420E1F76}" destId="{7809DDE3-1759-4443-963A-839B2498A1DB}" srcOrd="0" destOrd="0" presId="urn:microsoft.com/office/officeart/2008/layout/LinedList"/>
    <dgm:cxn modelId="{9A631E88-24D7-469F-ADE8-DDBB5EBF413D}" type="presParOf" srcId="{63F4E533-731F-47E5-877A-9A86420E1F76}" destId="{10105678-4049-4422-8137-7A54DD9303BA}" srcOrd="1" destOrd="0" presId="urn:microsoft.com/office/officeart/2008/layout/LinedList"/>
    <dgm:cxn modelId="{AA137F71-1658-45AF-B271-57B7A28759B0}" type="presParOf" srcId="{13C4F8AA-6223-4DC7-B1DB-0D6481257E2E}" destId="{B5B9C0BA-6482-4FE8-84A7-6694F201DD49}" srcOrd="6" destOrd="0" presId="urn:microsoft.com/office/officeart/2008/layout/LinedList"/>
    <dgm:cxn modelId="{975831C2-EFF6-49F4-9337-815CFFBD0527}" type="presParOf" srcId="{13C4F8AA-6223-4DC7-B1DB-0D6481257E2E}" destId="{87FFDB33-B480-453D-AEE3-81F17F5D2D27}" srcOrd="7" destOrd="0" presId="urn:microsoft.com/office/officeart/2008/layout/LinedList"/>
    <dgm:cxn modelId="{C0790A7D-743C-4969-8351-AD908143A0C9}" type="presParOf" srcId="{87FFDB33-B480-453D-AEE3-81F17F5D2D27}" destId="{C95A8C4C-B44A-4F12-8BB1-AA3BDBD58816}" srcOrd="0" destOrd="0" presId="urn:microsoft.com/office/officeart/2008/layout/LinedList"/>
    <dgm:cxn modelId="{5DFADC84-4069-4813-9B9F-CB841E1E565D}" type="presParOf" srcId="{87FFDB33-B480-453D-AEE3-81F17F5D2D27}" destId="{596CCC95-B7EF-4803-B153-F7CF2E973E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AC8AEC3-4DE8-4258-9A31-51F1162921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04E8E35-7C35-4210-8BD6-FEF26D74DE0F}">
      <dgm:prSet/>
      <dgm:spPr/>
      <dgm:t>
        <a:bodyPr/>
        <a:lstStyle/>
        <a:p>
          <a:r>
            <a:rPr lang="en-US" b="0" i="0" baseline="0"/>
            <a:t>You can clearly see a </a:t>
          </a:r>
          <a:r>
            <a:rPr lang="en-US" b="1" i="0" baseline="0"/>
            <a:t>gradual upward movement (trend)</a:t>
          </a:r>
          <a:r>
            <a:rPr lang="en-US" b="0" i="0" baseline="0"/>
            <a:t>.</a:t>
          </a:r>
          <a:endParaRPr lang="en-US"/>
        </a:p>
      </dgm:t>
    </dgm:pt>
    <dgm:pt modelId="{22A6CA56-0BDB-4B31-86C6-FBADC750CED3}" type="parTrans" cxnId="{83959B4E-8E55-4180-9C2A-19396801AD21}">
      <dgm:prSet/>
      <dgm:spPr/>
      <dgm:t>
        <a:bodyPr/>
        <a:lstStyle/>
        <a:p>
          <a:endParaRPr lang="en-US"/>
        </a:p>
      </dgm:t>
    </dgm:pt>
    <dgm:pt modelId="{0F4446F4-0E3E-4C68-AF2C-6552A45A7E43}" type="sibTrans" cxnId="{83959B4E-8E55-4180-9C2A-19396801AD21}">
      <dgm:prSet/>
      <dgm:spPr/>
      <dgm:t>
        <a:bodyPr/>
        <a:lstStyle/>
        <a:p>
          <a:endParaRPr lang="en-US"/>
        </a:p>
      </dgm:t>
    </dgm:pt>
    <dgm:pt modelId="{FB25497E-D5AA-43F8-AAA2-3F3C15630CEB}">
      <dgm:prSet/>
      <dgm:spPr/>
      <dgm:t>
        <a:bodyPr/>
        <a:lstStyle/>
        <a:p>
          <a:r>
            <a:rPr lang="en-US" b="0" i="0" baseline="0"/>
            <a:t>Repeating </a:t>
          </a:r>
          <a:r>
            <a:rPr lang="en-US" b="1" i="0" baseline="0"/>
            <a:t>up-and-down wave (seasonality)</a:t>
          </a:r>
          <a:r>
            <a:rPr lang="en-US" b="0" i="0" baseline="0"/>
            <a:t> each year.</a:t>
          </a:r>
          <a:endParaRPr lang="en-US"/>
        </a:p>
      </dgm:t>
    </dgm:pt>
    <dgm:pt modelId="{23470BB5-0ECE-421B-AEE2-BE1F652DBF2F}" type="parTrans" cxnId="{41556D7B-8108-4916-A9F5-142A3DA6A9B2}">
      <dgm:prSet/>
      <dgm:spPr/>
      <dgm:t>
        <a:bodyPr/>
        <a:lstStyle/>
        <a:p>
          <a:endParaRPr lang="en-US"/>
        </a:p>
      </dgm:t>
    </dgm:pt>
    <dgm:pt modelId="{5DEE05B2-C5B9-42A4-90EE-50AC8F797D26}" type="sibTrans" cxnId="{41556D7B-8108-4916-A9F5-142A3DA6A9B2}">
      <dgm:prSet/>
      <dgm:spPr/>
      <dgm:t>
        <a:bodyPr/>
        <a:lstStyle/>
        <a:p>
          <a:endParaRPr lang="en-US"/>
        </a:p>
      </dgm:t>
    </dgm:pt>
    <dgm:pt modelId="{0E960BEB-43D9-4ACA-B7B7-D831C761ED96}">
      <dgm:prSet/>
      <dgm:spPr/>
      <dgm:t>
        <a:bodyPr/>
        <a:lstStyle/>
        <a:p>
          <a:r>
            <a:rPr lang="en-US" b="0" i="0" baseline="0"/>
            <a:t>Minor random fluctuations — </a:t>
          </a:r>
          <a:r>
            <a:rPr lang="en-US" b="1" i="0" baseline="0"/>
            <a:t>noise or irregularities</a:t>
          </a:r>
          <a:r>
            <a:rPr lang="en-US" b="0" i="0" baseline="0"/>
            <a:t>.</a:t>
          </a:r>
          <a:endParaRPr lang="en-US"/>
        </a:p>
      </dgm:t>
    </dgm:pt>
    <dgm:pt modelId="{B8B2EF94-3896-4C91-AE4B-91423F082902}" type="parTrans" cxnId="{25F44DBC-E978-4291-9B46-71B0604AD26E}">
      <dgm:prSet/>
      <dgm:spPr/>
      <dgm:t>
        <a:bodyPr/>
        <a:lstStyle/>
        <a:p>
          <a:endParaRPr lang="en-US"/>
        </a:p>
      </dgm:t>
    </dgm:pt>
    <dgm:pt modelId="{025EEAAB-66CE-4C6A-8FB5-F610F44EF8B2}" type="sibTrans" cxnId="{25F44DBC-E978-4291-9B46-71B0604AD26E}">
      <dgm:prSet/>
      <dgm:spPr/>
      <dgm:t>
        <a:bodyPr/>
        <a:lstStyle/>
        <a:p>
          <a:endParaRPr lang="en-US"/>
        </a:p>
      </dgm:t>
    </dgm:pt>
    <dgm:pt modelId="{A424FC14-050D-49E9-80AC-8F036EF78CB2}" type="pres">
      <dgm:prSet presAssocID="{5AC8AEC3-4DE8-4258-9A31-51F11629211B}" presName="root" presStyleCnt="0">
        <dgm:presLayoutVars>
          <dgm:dir/>
          <dgm:resizeHandles val="exact"/>
        </dgm:presLayoutVars>
      </dgm:prSet>
      <dgm:spPr/>
    </dgm:pt>
    <dgm:pt modelId="{1A8E60E6-53D5-42B6-A825-FE423413CA32}" type="pres">
      <dgm:prSet presAssocID="{B04E8E35-7C35-4210-8BD6-FEF26D74DE0F}" presName="compNode" presStyleCnt="0"/>
      <dgm:spPr/>
    </dgm:pt>
    <dgm:pt modelId="{B17BA2E6-54E6-416E-B754-0A4347B05C61}" type="pres">
      <dgm:prSet presAssocID="{B04E8E35-7C35-4210-8BD6-FEF26D74DE0F}" presName="bgRect" presStyleLbl="bgShp" presStyleIdx="0" presStyleCnt="3"/>
      <dgm:spPr/>
    </dgm:pt>
    <dgm:pt modelId="{F097F952-3200-4EDC-9DF1-30BFFA668267}" type="pres">
      <dgm:prSet presAssocID="{B04E8E35-7C35-4210-8BD6-FEF26D74DE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800C6AE9-92BF-4DE5-94DB-58607DCAFD24}" type="pres">
      <dgm:prSet presAssocID="{B04E8E35-7C35-4210-8BD6-FEF26D74DE0F}" presName="spaceRect" presStyleCnt="0"/>
      <dgm:spPr/>
    </dgm:pt>
    <dgm:pt modelId="{BF08ACB6-9B05-4754-A4BA-D16158F3B31F}" type="pres">
      <dgm:prSet presAssocID="{B04E8E35-7C35-4210-8BD6-FEF26D74DE0F}" presName="parTx" presStyleLbl="revTx" presStyleIdx="0" presStyleCnt="3">
        <dgm:presLayoutVars>
          <dgm:chMax val="0"/>
          <dgm:chPref val="0"/>
        </dgm:presLayoutVars>
      </dgm:prSet>
      <dgm:spPr/>
    </dgm:pt>
    <dgm:pt modelId="{713FD725-1A94-4298-8F71-32215542259F}" type="pres">
      <dgm:prSet presAssocID="{0F4446F4-0E3E-4C68-AF2C-6552A45A7E43}" presName="sibTrans" presStyleCnt="0"/>
      <dgm:spPr/>
    </dgm:pt>
    <dgm:pt modelId="{60099FED-CB54-441E-B7E9-D18A4D16FE57}" type="pres">
      <dgm:prSet presAssocID="{FB25497E-D5AA-43F8-AAA2-3F3C15630CEB}" presName="compNode" presStyleCnt="0"/>
      <dgm:spPr/>
    </dgm:pt>
    <dgm:pt modelId="{E4673AEF-8D50-444B-9AF0-C204DB2A6C1E}" type="pres">
      <dgm:prSet presAssocID="{FB25497E-D5AA-43F8-AAA2-3F3C15630CEB}" presName="bgRect" presStyleLbl="bgShp" presStyleIdx="1" presStyleCnt="3"/>
      <dgm:spPr/>
    </dgm:pt>
    <dgm:pt modelId="{A92F5106-3A53-406C-97ED-07BC90A5B849}" type="pres">
      <dgm:prSet presAssocID="{FB25497E-D5AA-43F8-AAA2-3F3C15630C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0882DC20-A2D0-4DC9-9113-095FC02E256F}" type="pres">
      <dgm:prSet presAssocID="{FB25497E-D5AA-43F8-AAA2-3F3C15630CEB}" presName="spaceRect" presStyleCnt="0"/>
      <dgm:spPr/>
    </dgm:pt>
    <dgm:pt modelId="{534CCA03-341F-4E92-B3B1-DB50011F4855}" type="pres">
      <dgm:prSet presAssocID="{FB25497E-D5AA-43F8-AAA2-3F3C15630CEB}" presName="parTx" presStyleLbl="revTx" presStyleIdx="1" presStyleCnt="3">
        <dgm:presLayoutVars>
          <dgm:chMax val="0"/>
          <dgm:chPref val="0"/>
        </dgm:presLayoutVars>
      </dgm:prSet>
      <dgm:spPr/>
    </dgm:pt>
    <dgm:pt modelId="{CD1CF367-E141-4358-BC53-C18A9F382C56}" type="pres">
      <dgm:prSet presAssocID="{5DEE05B2-C5B9-42A4-90EE-50AC8F797D26}" presName="sibTrans" presStyleCnt="0"/>
      <dgm:spPr/>
    </dgm:pt>
    <dgm:pt modelId="{E5372128-B809-436C-B44A-DBF82A6F386B}" type="pres">
      <dgm:prSet presAssocID="{0E960BEB-43D9-4ACA-B7B7-D831C761ED96}" presName="compNode" presStyleCnt="0"/>
      <dgm:spPr/>
    </dgm:pt>
    <dgm:pt modelId="{D56DC4FE-59D2-4B06-B352-DC845E784EEA}" type="pres">
      <dgm:prSet presAssocID="{0E960BEB-43D9-4ACA-B7B7-D831C761ED96}" presName="bgRect" presStyleLbl="bgShp" presStyleIdx="2" presStyleCnt="3"/>
      <dgm:spPr/>
    </dgm:pt>
    <dgm:pt modelId="{0C77F6AE-9240-4438-BFDB-44E1E1A08A34}" type="pres">
      <dgm:prSet presAssocID="{0E960BEB-43D9-4ACA-B7B7-D831C761ED9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2D62F54A-4458-46DC-8438-10E24222F21A}" type="pres">
      <dgm:prSet presAssocID="{0E960BEB-43D9-4ACA-B7B7-D831C761ED96}" presName="spaceRect" presStyleCnt="0"/>
      <dgm:spPr/>
    </dgm:pt>
    <dgm:pt modelId="{BBC18353-02D0-4D55-8B28-D49CA5F2374A}" type="pres">
      <dgm:prSet presAssocID="{0E960BEB-43D9-4ACA-B7B7-D831C761ED9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EAAD42E-EED3-4661-97B8-7A08F9D09038}" type="presOf" srcId="{5AC8AEC3-4DE8-4258-9A31-51F11629211B}" destId="{A424FC14-050D-49E9-80AC-8F036EF78CB2}" srcOrd="0" destOrd="0" presId="urn:microsoft.com/office/officeart/2018/2/layout/IconVerticalSolidList"/>
    <dgm:cxn modelId="{83959B4E-8E55-4180-9C2A-19396801AD21}" srcId="{5AC8AEC3-4DE8-4258-9A31-51F11629211B}" destId="{B04E8E35-7C35-4210-8BD6-FEF26D74DE0F}" srcOrd="0" destOrd="0" parTransId="{22A6CA56-0BDB-4B31-86C6-FBADC750CED3}" sibTransId="{0F4446F4-0E3E-4C68-AF2C-6552A45A7E43}"/>
    <dgm:cxn modelId="{90547879-E34D-4C7C-B93E-4928CB019939}" type="presOf" srcId="{B04E8E35-7C35-4210-8BD6-FEF26D74DE0F}" destId="{BF08ACB6-9B05-4754-A4BA-D16158F3B31F}" srcOrd="0" destOrd="0" presId="urn:microsoft.com/office/officeart/2018/2/layout/IconVerticalSolidList"/>
    <dgm:cxn modelId="{41556D7B-8108-4916-A9F5-142A3DA6A9B2}" srcId="{5AC8AEC3-4DE8-4258-9A31-51F11629211B}" destId="{FB25497E-D5AA-43F8-AAA2-3F3C15630CEB}" srcOrd="1" destOrd="0" parTransId="{23470BB5-0ECE-421B-AEE2-BE1F652DBF2F}" sibTransId="{5DEE05B2-C5B9-42A4-90EE-50AC8F797D26}"/>
    <dgm:cxn modelId="{5645E081-A413-4512-981B-40DD3F9F2B2B}" type="presOf" srcId="{FB25497E-D5AA-43F8-AAA2-3F3C15630CEB}" destId="{534CCA03-341F-4E92-B3B1-DB50011F4855}" srcOrd="0" destOrd="0" presId="urn:microsoft.com/office/officeart/2018/2/layout/IconVerticalSolidList"/>
    <dgm:cxn modelId="{25F44DBC-E978-4291-9B46-71B0604AD26E}" srcId="{5AC8AEC3-4DE8-4258-9A31-51F11629211B}" destId="{0E960BEB-43D9-4ACA-B7B7-D831C761ED96}" srcOrd="2" destOrd="0" parTransId="{B8B2EF94-3896-4C91-AE4B-91423F082902}" sibTransId="{025EEAAB-66CE-4C6A-8FB5-F610F44EF8B2}"/>
    <dgm:cxn modelId="{CC8A6CC8-31E8-4EF6-A7FA-B10F22BAC44C}" type="presOf" srcId="{0E960BEB-43D9-4ACA-B7B7-D831C761ED96}" destId="{BBC18353-02D0-4D55-8B28-D49CA5F2374A}" srcOrd="0" destOrd="0" presId="urn:microsoft.com/office/officeart/2018/2/layout/IconVerticalSolidList"/>
    <dgm:cxn modelId="{1105147B-3598-4A76-A742-3BE87A69AFCE}" type="presParOf" srcId="{A424FC14-050D-49E9-80AC-8F036EF78CB2}" destId="{1A8E60E6-53D5-42B6-A825-FE423413CA32}" srcOrd="0" destOrd="0" presId="urn:microsoft.com/office/officeart/2018/2/layout/IconVerticalSolidList"/>
    <dgm:cxn modelId="{B7323006-7126-463A-97D5-B3CE077D0897}" type="presParOf" srcId="{1A8E60E6-53D5-42B6-A825-FE423413CA32}" destId="{B17BA2E6-54E6-416E-B754-0A4347B05C61}" srcOrd="0" destOrd="0" presId="urn:microsoft.com/office/officeart/2018/2/layout/IconVerticalSolidList"/>
    <dgm:cxn modelId="{F6403C93-7AC6-4048-8631-4147A221A8EA}" type="presParOf" srcId="{1A8E60E6-53D5-42B6-A825-FE423413CA32}" destId="{F097F952-3200-4EDC-9DF1-30BFFA668267}" srcOrd="1" destOrd="0" presId="urn:microsoft.com/office/officeart/2018/2/layout/IconVerticalSolidList"/>
    <dgm:cxn modelId="{7D8A7DAA-A820-4B7D-820E-4656ECA8DBCE}" type="presParOf" srcId="{1A8E60E6-53D5-42B6-A825-FE423413CA32}" destId="{800C6AE9-92BF-4DE5-94DB-58607DCAFD24}" srcOrd="2" destOrd="0" presId="urn:microsoft.com/office/officeart/2018/2/layout/IconVerticalSolidList"/>
    <dgm:cxn modelId="{7207AEB9-94FF-4509-8F2B-4451A21FBE44}" type="presParOf" srcId="{1A8E60E6-53D5-42B6-A825-FE423413CA32}" destId="{BF08ACB6-9B05-4754-A4BA-D16158F3B31F}" srcOrd="3" destOrd="0" presId="urn:microsoft.com/office/officeart/2018/2/layout/IconVerticalSolidList"/>
    <dgm:cxn modelId="{73D5CE53-BCDD-4DF5-8E94-B0CAADBFBE24}" type="presParOf" srcId="{A424FC14-050D-49E9-80AC-8F036EF78CB2}" destId="{713FD725-1A94-4298-8F71-32215542259F}" srcOrd="1" destOrd="0" presId="urn:microsoft.com/office/officeart/2018/2/layout/IconVerticalSolidList"/>
    <dgm:cxn modelId="{D6B5A228-5834-420F-8E42-FAD620F7E57C}" type="presParOf" srcId="{A424FC14-050D-49E9-80AC-8F036EF78CB2}" destId="{60099FED-CB54-441E-B7E9-D18A4D16FE57}" srcOrd="2" destOrd="0" presId="urn:microsoft.com/office/officeart/2018/2/layout/IconVerticalSolidList"/>
    <dgm:cxn modelId="{8CD1AA16-D3C2-48CD-A2BE-A337E7957970}" type="presParOf" srcId="{60099FED-CB54-441E-B7E9-D18A4D16FE57}" destId="{E4673AEF-8D50-444B-9AF0-C204DB2A6C1E}" srcOrd="0" destOrd="0" presId="urn:microsoft.com/office/officeart/2018/2/layout/IconVerticalSolidList"/>
    <dgm:cxn modelId="{62B109F4-CCF4-472A-BAF4-18523FAF4DD9}" type="presParOf" srcId="{60099FED-CB54-441E-B7E9-D18A4D16FE57}" destId="{A92F5106-3A53-406C-97ED-07BC90A5B849}" srcOrd="1" destOrd="0" presId="urn:microsoft.com/office/officeart/2018/2/layout/IconVerticalSolidList"/>
    <dgm:cxn modelId="{04348DE4-2EBD-4C01-B6C7-D0E8CDBD4A8B}" type="presParOf" srcId="{60099FED-CB54-441E-B7E9-D18A4D16FE57}" destId="{0882DC20-A2D0-4DC9-9113-095FC02E256F}" srcOrd="2" destOrd="0" presId="urn:microsoft.com/office/officeart/2018/2/layout/IconVerticalSolidList"/>
    <dgm:cxn modelId="{787A29E3-A1E4-4F5F-9921-0F956CC832E9}" type="presParOf" srcId="{60099FED-CB54-441E-B7E9-D18A4D16FE57}" destId="{534CCA03-341F-4E92-B3B1-DB50011F4855}" srcOrd="3" destOrd="0" presId="urn:microsoft.com/office/officeart/2018/2/layout/IconVerticalSolidList"/>
    <dgm:cxn modelId="{71CD899D-8F0B-4F9F-BB99-58EED25BA2C6}" type="presParOf" srcId="{A424FC14-050D-49E9-80AC-8F036EF78CB2}" destId="{CD1CF367-E141-4358-BC53-C18A9F382C56}" srcOrd="3" destOrd="0" presId="urn:microsoft.com/office/officeart/2018/2/layout/IconVerticalSolidList"/>
    <dgm:cxn modelId="{E450FA69-E509-455F-926B-D7A203591F90}" type="presParOf" srcId="{A424FC14-050D-49E9-80AC-8F036EF78CB2}" destId="{E5372128-B809-436C-B44A-DBF82A6F386B}" srcOrd="4" destOrd="0" presId="urn:microsoft.com/office/officeart/2018/2/layout/IconVerticalSolidList"/>
    <dgm:cxn modelId="{0C557A84-3FF8-49E2-A211-9071587B203F}" type="presParOf" srcId="{E5372128-B809-436C-B44A-DBF82A6F386B}" destId="{D56DC4FE-59D2-4B06-B352-DC845E784EEA}" srcOrd="0" destOrd="0" presId="urn:microsoft.com/office/officeart/2018/2/layout/IconVerticalSolidList"/>
    <dgm:cxn modelId="{CD0AC497-E2D4-432E-A2D8-9BFAAE35A233}" type="presParOf" srcId="{E5372128-B809-436C-B44A-DBF82A6F386B}" destId="{0C77F6AE-9240-4438-BFDB-44E1E1A08A34}" srcOrd="1" destOrd="0" presId="urn:microsoft.com/office/officeart/2018/2/layout/IconVerticalSolidList"/>
    <dgm:cxn modelId="{19F001B4-0542-424A-8EA5-3B6F9C42D068}" type="presParOf" srcId="{E5372128-B809-436C-B44A-DBF82A6F386B}" destId="{2D62F54A-4458-46DC-8438-10E24222F21A}" srcOrd="2" destOrd="0" presId="urn:microsoft.com/office/officeart/2018/2/layout/IconVerticalSolidList"/>
    <dgm:cxn modelId="{4B266EBA-82E4-4229-8879-63E6F372751C}" type="presParOf" srcId="{E5372128-B809-436C-B44A-DBF82A6F386B}" destId="{BBC18353-02D0-4D55-8B28-D49CA5F237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51372-82D6-4B6B-BFFF-B143B6A9EFD2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C8218-4B34-4FF9-87C4-56FD50985BE0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Data collected at </a:t>
          </a:r>
          <a:r>
            <a:rPr lang="en-US" sz="3700" b="1" i="0" kern="1200" baseline="0"/>
            <a:t>regular time intervals</a:t>
          </a:r>
          <a:r>
            <a:rPr lang="en-US" sz="3700" b="0" i="0" kern="1200" baseline="0"/>
            <a:t> (daily, monthly, yearly, etc.).</a:t>
          </a:r>
          <a:endParaRPr lang="en-US" sz="3700" kern="1200"/>
        </a:p>
      </dsp:txBody>
      <dsp:txXfrm>
        <a:off x="0" y="2703"/>
        <a:ext cx="6900512" cy="1843578"/>
      </dsp:txXfrm>
    </dsp:sp>
    <dsp:sp modelId="{61333100-DE1A-4F02-B7E8-22BC3C4FFF4C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AE1AA-3054-4232-A0C9-1DDC17FDBA66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Common examples: stock prices, weather data, sales over time, website traffic, etc.</a:t>
          </a:r>
          <a:endParaRPr lang="en-US" sz="3700" kern="1200"/>
        </a:p>
      </dsp:txBody>
      <dsp:txXfrm>
        <a:off x="0" y="1846281"/>
        <a:ext cx="6900512" cy="1843578"/>
      </dsp:txXfrm>
    </dsp:sp>
    <dsp:sp modelId="{58F45641-42BE-42F7-8AE8-DB0F84B2C328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486AF-F6B2-4914-BCCE-C8D8A29A9C1A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Each observation is indexed by a </a:t>
          </a:r>
          <a:r>
            <a:rPr lang="en-US" sz="3700" b="1" i="0" kern="1200" baseline="0"/>
            <a:t>date or timestamp</a:t>
          </a:r>
          <a:r>
            <a:rPr lang="en-US" sz="3700" b="0" i="0" kern="1200" baseline="0"/>
            <a:t>.</a:t>
          </a:r>
          <a:endParaRPr lang="en-US" sz="3700" kern="1200"/>
        </a:p>
      </dsp:txBody>
      <dsp:txXfrm>
        <a:off x="0" y="3689859"/>
        <a:ext cx="6900512" cy="18435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9729C-C221-451C-8523-C4B6B8A646E7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F4BE6-E7F4-453C-B35B-020D335BF92F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baseline="0"/>
            <a:t>The red line smooths short-term fluctuations, revealing a </a:t>
          </a:r>
          <a:r>
            <a:rPr lang="en-US" sz="4300" b="1" i="0" kern="1200" baseline="0"/>
            <a:t>long-term upward trend</a:t>
          </a:r>
          <a:r>
            <a:rPr lang="en-US" sz="4300" b="0" i="0" kern="1200" baseline="0"/>
            <a:t>.</a:t>
          </a:r>
          <a:endParaRPr lang="en-US" sz="4300" kern="1200"/>
        </a:p>
      </dsp:txBody>
      <dsp:txXfrm>
        <a:off x="0" y="0"/>
        <a:ext cx="6900512" cy="2768070"/>
      </dsp:txXfrm>
    </dsp:sp>
    <dsp:sp modelId="{AE07BD38-9005-4347-91AD-5FB10DEA3B15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46BDE-8804-4ADB-87C1-88F9DEFE9096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baseline="0"/>
            <a:t>Useful for removing seasonality and noise visually.</a:t>
          </a:r>
          <a:endParaRPr lang="en-US" sz="4300" kern="1200"/>
        </a:p>
      </dsp:txBody>
      <dsp:txXfrm>
        <a:off x="0" y="2768070"/>
        <a:ext cx="6900512" cy="27680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911FC-B571-4493-9A9C-B1D3FB38900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5FD1F-0C19-4542-876D-4D38CAE6A975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b="0" i="0" kern="1200" baseline="0"/>
            <a:t>Peaks and troughs correspond to months with high or low sales.</a:t>
          </a:r>
          <a:endParaRPr lang="en-US" sz="5300" kern="1200"/>
        </a:p>
      </dsp:txBody>
      <dsp:txXfrm>
        <a:off x="0" y="0"/>
        <a:ext cx="6900512" cy="2768070"/>
      </dsp:txXfrm>
    </dsp:sp>
    <dsp:sp modelId="{3C0E0839-8F81-42D4-8919-EF875F93CD0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BA4B4-93FA-46A1-BDE0-A9E17D799135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b="0" i="0" kern="1200" baseline="0"/>
            <a:t>Indicates </a:t>
          </a:r>
          <a:r>
            <a:rPr lang="en-US" sz="5300" b="1" i="0" kern="1200" baseline="0"/>
            <a:t>repeating annual seasonality</a:t>
          </a:r>
          <a:r>
            <a:rPr lang="en-US" sz="5300" b="0" i="0" kern="1200" baseline="0"/>
            <a:t>.</a:t>
          </a:r>
          <a:endParaRPr lang="en-US" sz="5300" kern="1200"/>
        </a:p>
      </dsp:txBody>
      <dsp:txXfrm>
        <a:off x="0" y="2768070"/>
        <a:ext cx="6900512" cy="27680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CC6BBF-7580-4EDB-BB3B-4B7DCA3B0277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38C8F-9AA5-43F6-B1E4-500663A6678F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baseline="0"/>
            <a:t>Positive values = months above the trend (sales boost).</a:t>
          </a:r>
          <a:endParaRPr lang="en-US" sz="4000" kern="1200"/>
        </a:p>
      </dsp:txBody>
      <dsp:txXfrm>
        <a:off x="0" y="2703"/>
        <a:ext cx="6900512" cy="1843578"/>
      </dsp:txXfrm>
    </dsp:sp>
    <dsp:sp modelId="{F0330C9A-FC99-4890-A0ED-E170A99D0C52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73E4D-5AD2-406F-9A0B-1AAE6B012BCA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baseline="0"/>
            <a:t>Negative values = months below the trend (slump).</a:t>
          </a:r>
          <a:endParaRPr lang="en-US" sz="4000" kern="1200"/>
        </a:p>
      </dsp:txBody>
      <dsp:txXfrm>
        <a:off x="0" y="1846281"/>
        <a:ext cx="6900512" cy="1843578"/>
      </dsp:txXfrm>
    </dsp:sp>
    <dsp:sp modelId="{E6FAAE8E-8708-4E23-A1CA-C6C7A732C818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9CD78-AD0E-4EF9-A351-E5BE5A8FA042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baseline="0"/>
            <a:t>Reveals </a:t>
          </a:r>
          <a:r>
            <a:rPr lang="en-US" sz="4000" b="0" i="1" kern="1200" baseline="0"/>
            <a:t>seasonal high and low months</a:t>
          </a:r>
          <a:r>
            <a:rPr lang="en-US" sz="4000" b="0" i="0" kern="1200" baseline="0"/>
            <a:t>.</a:t>
          </a:r>
          <a:endParaRPr lang="en-US" sz="4000" kern="1200"/>
        </a:p>
      </dsp:txBody>
      <dsp:txXfrm>
        <a:off x="0" y="3689859"/>
        <a:ext cx="6900512" cy="18435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8B2E2-5C63-44BA-9B21-71118E14AD3E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2B6A9-F1D4-4BA9-9871-4B91E28F3DFF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kern="1200" baseline="0"/>
            <a:t>If the residuals appear random (no clear trend), the decomposition is good.</a:t>
          </a:r>
          <a:endParaRPr lang="en-US" sz="4400" kern="1200"/>
        </a:p>
      </dsp:txBody>
      <dsp:txXfrm>
        <a:off x="0" y="0"/>
        <a:ext cx="6900512" cy="2768070"/>
      </dsp:txXfrm>
    </dsp:sp>
    <dsp:sp modelId="{39ADEB52-62F3-444B-A238-5312052F9643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9AB99-1582-499F-812F-4FF6E4F40241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kern="1200" baseline="0"/>
            <a:t>If patterns remain, it may indicate model misfit or missing variables.</a:t>
          </a:r>
          <a:endParaRPr lang="en-US" sz="4400" kern="1200"/>
        </a:p>
      </dsp:txBody>
      <dsp:txXfrm>
        <a:off x="0" y="2768070"/>
        <a:ext cx="6900512" cy="27680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D0675-0346-47DA-ADC8-7CC4740436E0}">
      <dsp:nvSpPr>
        <dsp:cNvPr id="0" name=""/>
        <dsp:cNvSpPr/>
      </dsp:nvSpPr>
      <dsp:spPr>
        <a:xfrm>
          <a:off x="2103120" y="2007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Window too small → Overreacts to noise.</a:t>
          </a:r>
        </a:p>
      </dsp:txBody>
      <dsp:txXfrm>
        <a:off x="2103120" y="2007"/>
        <a:ext cx="8412480" cy="1040029"/>
      </dsp:txXfrm>
    </dsp:sp>
    <dsp:sp modelId="{6680BB10-0608-4CFA-992D-75E63337E93F}">
      <dsp:nvSpPr>
        <dsp:cNvPr id="0" name=""/>
        <dsp:cNvSpPr/>
      </dsp:nvSpPr>
      <dsp:spPr>
        <a:xfrm>
          <a:off x="0" y="2007"/>
          <a:ext cx="2103120" cy="10400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Window</a:t>
          </a:r>
        </a:p>
      </dsp:txBody>
      <dsp:txXfrm>
        <a:off x="0" y="2007"/>
        <a:ext cx="2103120" cy="1040029"/>
      </dsp:txXfrm>
    </dsp:sp>
    <dsp:sp modelId="{6448C01F-3A70-4526-A6A8-BAA8493F204C}">
      <dsp:nvSpPr>
        <dsp:cNvPr id="0" name=""/>
        <dsp:cNvSpPr/>
      </dsp:nvSpPr>
      <dsp:spPr>
        <a:xfrm>
          <a:off x="2103120" y="1104438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Window too large → Over-smooths, hides meaningful changes.</a:t>
          </a:r>
        </a:p>
      </dsp:txBody>
      <dsp:txXfrm>
        <a:off x="2103120" y="1104438"/>
        <a:ext cx="8412480" cy="1040029"/>
      </dsp:txXfrm>
    </dsp:sp>
    <dsp:sp modelId="{E75FBF9F-9627-4FC2-9F21-F8349F6DE087}">
      <dsp:nvSpPr>
        <dsp:cNvPr id="0" name=""/>
        <dsp:cNvSpPr/>
      </dsp:nvSpPr>
      <dsp:spPr>
        <a:xfrm>
          <a:off x="0" y="1104438"/>
          <a:ext cx="2103120" cy="1040029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Window</a:t>
          </a:r>
        </a:p>
      </dsp:txBody>
      <dsp:txXfrm>
        <a:off x="0" y="1104438"/>
        <a:ext cx="2103120" cy="1040029"/>
      </dsp:txXfrm>
    </dsp:sp>
    <dsp:sp modelId="{85946D44-2E80-4513-A70A-AD51BA9AEF93}">
      <dsp:nvSpPr>
        <dsp:cNvPr id="0" name=""/>
        <dsp:cNvSpPr/>
      </dsp:nvSpPr>
      <dsp:spPr>
        <a:xfrm>
          <a:off x="2103120" y="2206869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Edge effects → Missing values at beginning/end due to insufficient data.</a:t>
          </a:r>
        </a:p>
      </dsp:txBody>
      <dsp:txXfrm>
        <a:off x="2103120" y="2206869"/>
        <a:ext cx="8412480" cy="1040029"/>
      </dsp:txXfrm>
    </dsp:sp>
    <dsp:sp modelId="{EC591EB9-366D-40DC-8F21-46C70BCD9247}">
      <dsp:nvSpPr>
        <dsp:cNvPr id="0" name=""/>
        <dsp:cNvSpPr/>
      </dsp:nvSpPr>
      <dsp:spPr>
        <a:xfrm>
          <a:off x="0" y="2206869"/>
          <a:ext cx="2103120" cy="1040029"/>
        </a:xfrm>
        <a:prstGeom prst="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Edge</a:t>
          </a:r>
        </a:p>
      </dsp:txBody>
      <dsp:txXfrm>
        <a:off x="0" y="2206869"/>
        <a:ext cx="2103120" cy="1040029"/>
      </dsp:txXfrm>
    </dsp:sp>
    <dsp:sp modelId="{D8646AE8-AAA9-46A7-BE3F-8B3D81E8D894}">
      <dsp:nvSpPr>
        <dsp:cNvPr id="0" name=""/>
        <dsp:cNvSpPr/>
      </dsp:nvSpPr>
      <dsp:spPr>
        <a:xfrm>
          <a:off x="2103120" y="3309300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Misinterpretation → SMA removes information; don’t use for precise forecasting.</a:t>
          </a:r>
        </a:p>
      </dsp:txBody>
      <dsp:txXfrm>
        <a:off x="2103120" y="3309300"/>
        <a:ext cx="8412480" cy="1040029"/>
      </dsp:txXfrm>
    </dsp:sp>
    <dsp:sp modelId="{3D026A8F-B0A3-402E-BE54-2E9995649E0A}">
      <dsp:nvSpPr>
        <dsp:cNvPr id="0" name=""/>
        <dsp:cNvSpPr/>
      </dsp:nvSpPr>
      <dsp:spPr>
        <a:xfrm>
          <a:off x="0" y="3309300"/>
          <a:ext cx="2103120" cy="1040029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Don’t use</a:t>
          </a:r>
        </a:p>
      </dsp:txBody>
      <dsp:txXfrm>
        <a:off x="0" y="3309300"/>
        <a:ext cx="2103120" cy="104002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B92562-97A8-40A8-9955-5A821599B789}">
      <dsp:nvSpPr>
        <dsp:cNvPr id="0" name=""/>
        <dsp:cNvSpPr/>
      </dsp:nvSpPr>
      <dsp:spPr>
        <a:xfrm>
          <a:off x="2103120" y="2007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Always visualize first, then use ADF or KPSS test to confirm.</a:t>
          </a:r>
        </a:p>
      </dsp:txBody>
      <dsp:txXfrm>
        <a:off x="2103120" y="2007"/>
        <a:ext cx="8412480" cy="1040029"/>
      </dsp:txXfrm>
    </dsp:sp>
    <dsp:sp modelId="{F4769C87-7389-407E-BC90-C45AAE5CBC60}">
      <dsp:nvSpPr>
        <dsp:cNvPr id="0" name=""/>
        <dsp:cNvSpPr/>
      </dsp:nvSpPr>
      <dsp:spPr>
        <a:xfrm>
          <a:off x="0" y="2007"/>
          <a:ext cx="2103120" cy="10400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Visualize</a:t>
          </a:r>
        </a:p>
      </dsp:txBody>
      <dsp:txXfrm>
        <a:off x="0" y="2007"/>
        <a:ext cx="2103120" cy="1040029"/>
      </dsp:txXfrm>
    </dsp:sp>
    <dsp:sp modelId="{1EC13DC9-3DAD-44B0-8F08-2468A31CFD48}">
      <dsp:nvSpPr>
        <dsp:cNvPr id="0" name=""/>
        <dsp:cNvSpPr/>
      </dsp:nvSpPr>
      <dsp:spPr>
        <a:xfrm>
          <a:off x="2103120" y="1104438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Trend or seasonality must be removed before modeling.</a:t>
          </a:r>
        </a:p>
      </dsp:txBody>
      <dsp:txXfrm>
        <a:off x="2103120" y="1104438"/>
        <a:ext cx="8412480" cy="1040029"/>
      </dsp:txXfrm>
    </dsp:sp>
    <dsp:sp modelId="{A3319EA6-5189-49B1-899A-01C3D0D5980A}">
      <dsp:nvSpPr>
        <dsp:cNvPr id="0" name=""/>
        <dsp:cNvSpPr/>
      </dsp:nvSpPr>
      <dsp:spPr>
        <a:xfrm>
          <a:off x="0" y="1104438"/>
          <a:ext cx="2103120" cy="1040029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</a:t>
          </a:r>
        </a:p>
      </dsp:txBody>
      <dsp:txXfrm>
        <a:off x="0" y="1104438"/>
        <a:ext cx="2103120" cy="1040029"/>
      </dsp:txXfrm>
    </dsp:sp>
    <dsp:sp modelId="{2A6FCDC1-DDA9-4800-809F-0C7B4555AA72}">
      <dsp:nvSpPr>
        <dsp:cNvPr id="0" name=""/>
        <dsp:cNvSpPr/>
      </dsp:nvSpPr>
      <dsp:spPr>
        <a:xfrm>
          <a:off x="2103120" y="2206869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Apply log, sqrt, or Box–Cox transform for heteroscedasticity.</a:t>
          </a:r>
        </a:p>
      </dsp:txBody>
      <dsp:txXfrm>
        <a:off x="2103120" y="2206869"/>
        <a:ext cx="8412480" cy="1040029"/>
      </dsp:txXfrm>
    </dsp:sp>
    <dsp:sp modelId="{E1D71139-2D68-4F3A-A369-0B42AB4007C6}">
      <dsp:nvSpPr>
        <dsp:cNvPr id="0" name=""/>
        <dsp:cNvSpPr/>
      </dsp:nvSpPr>
      <dsp:spPr>
        <a:xfrm>
          <a:off x="0" y="2206869"/>
          <a:ext cx="2103120" cy="1040029"/>
        </a:xfrm>
        <a:prstGeom prst="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Apply</a:t>
          </a:r>
        </a:p>
      </dsp:txBody>
      <dsp:txXfrm>
        <a:off x="0" y="2206869"/>
        <a:ext cx="2103120" cy="1040029"/>
      </dsp:txXfrm>
    </dsp:sp>
    <dsp:sp modelId="{07CB5CC2-D372-49F4-854F-D7154D240F06}">
      <dsp:nvSpPr>
        <dsp:cNvPr id="0" name=""/>
        <dsp:cNvSpPr/>
      </dsp:nvSpPr>
      <dsp:spPr>
        <a:xfrm>
          <a:off x="2103120" y="3309300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 business data, test both raw and smoothed versions to interpret patterns correctly.</a:t>
          </a:r>
        </a:p>
      </dsp:txBody>
      <dsp:txXfrm>
        <a:off x="2103120" y="3309300"/>
        <a:ext cx="8412480" cy="1040029"/>
      </dsp:txXfrm>
    </dsp:sp>
    <dsp:sp modelId="{EFE7CDF3-DBB7-40E6-8B90-CE0220255E6A}">
      <dsp:nvSpPr>
        <dsp:cNvPr id="0" name=""/>
        <dsp:cNvSpPr/>
      </dsp:nvSpPr>
      <dsp:spPr>
        <a:xfrm>
          <a:off x="0" y="3309300"/>
          <a:ext cx="2103120" cy="1040029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Test</a:t>
          </a:r>
        </a:p>
      </dsp:txBody>
      <dsp:txXfrm>
        <a:off x="0" y="3309300"/>
        <a:ext cx="2103120" cy="104002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F5833-03DF-46A5-A3F8-515A2F4A2BE8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8CD99-80A9-4E46-A830-0365525E0B83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i="0" kern="1200" baseline="0"/>
            <a:t>Correlation</a:t>
          </a:r>
          <a:r>
            <a:rPr lang="en-US" sz="4200" b="0" i="0" kern="1200" baseline="0"/>
            <a:t> measures how one variable changes with respect to another.</a:t>
          </a:r>
          <a:endParaRPr lang="en-US" sz="4200" kern="1200"/>
        </a:p>
      </dsp:txBody>
      <dsp:txXfrm>
        <a:off x="0" y="0"/>
        <a:ext cx="6900512" cy="2768070"/>
      </dsp:txXfrm>
    </dsp:sp>
    <dsp:sp modelId="{4A35EFE5-4D55-4E8A-B1BF-02360D741D46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842415-9339-40E9-B5E7-2AC8016C8389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 baseline="0"/>
            <a:t>In time series, we are often interested in how a variable correlates </a:t>
          </a:r>
          <a:r>
            <a:rPr lang="en-US" sz="4200" b="1" i="0" kern="1200" baseline="0"/>
            <a:t>with its own past values</a:t>
          </a:r>
          <a:r>
            <a:rPr lang="en-US" sz="4200" b="0" i="0" kern="1200" baseline="0"/>
            <a:t> (lagged versions).</a:t>
          </a:r>
          <a:endParaRPr lang="en-US" sz="4200" kern="1200"/>
        </a:p>
      </dsp:txBody>
      <dsp:txXfrm>
        <a:off x="0" y="2768070"/>
        <a:ext cx="6900512" cy="2768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28AFE-2C9B-4454-863E-BE662132288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F0593-47B6-4645-A9ED-D09F9D1EEDB5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Show how a variable changes over time.</a:t>
          </a:r>
          <a:endParaRPr lang="en-US" sz="3700" kern="1200"/>
        </a:p>
      </dsp:txBody>
      <dsp:txXfrm>
        <a:off x="0" y="2703"/>
        <a:ext cx="6900512" cy="1843578"/>
      </dsp:txXfrm>
    </dsp:sp>
    <dsp:sp modelId="{46BC96D1-F217-44BB-BA16-C4780866089A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3EFB9-385E-424E-87D7-D9A7C7BAD9EB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Best suited for identifying </a:t>
          </a:r>
          <a:r>
            <a:rPr lang="en-US" sz="3700" b="1" i="0" kern="1200" baseline="0"/>
            <a:t>overall trends</a:t>
          </a:r>
          <a:r>
            <a:rPr lang="en-US" sz="3700" b="0" i="0" kern="1200" baseline="0"/>
            <a:t>, </a:t>
          </a:r>
          <a:r>
            <a:rPr lang="en-US" sz="3700" b="1" i="0" kern="1200" baseline="0"/>
            <a:t>seasonal patterns</a:t>
          </a:r>
          <a:r>
            <a:rPr lang="en-US" sz="3700" b="0" i="0" kern="1200" baseline="0"/>
            <a:t>, and </a:t>
          </a:r>
          <a:r>
            <a:rPr lang="en-US" sz="3700" b="1" i="0" kern="1200" baseline="0"/>
            <a:t>anomalies</a:t>
          </a:r>
          <a:r>
            <a:rPr lang="en-US" sz="3700" b="0" i="0" kern="1200" baseline="0"/>
            <a:t>.</a:t>
          </a:r>
          <a:endParaRPr lang="en-US" sz="3700" kern="1200"/>
        </a:p>
      </dsp:txBody>
      <dsp:txXfrm>
        <a:off x="0" y="1846281"/>
        <a:ext cx="6900512" cy="1843578"/>
      </dsp:txXfrm>
    </dsp:sp>
    <dsp:sp modelId="{22BFBC24-F86F-450F-8593-9D191CDE14D6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7922B-9057-47BF-9C4B-22F54327635E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A continuous visual — ideal for </a:t>
          </a:r>
          <a:r>
            <a:rPr lang="en-US" sz="3700" b="1" i="0" kern="1200" baseline="0"/>
            <a:t>temporal continuity</a:t>
          </a:r>
          <a:r>
            <a:rPr lang="en-US" sz="3700" b="0" i="0" kern="1200" baseline="0"/>
            <a:t>.</a:t>
          </a:r>
          <a:endParaRPr lang="en-US" sz="3700" kern="1200"/>
        </a:p>
      </dsp:txBody>
      <dsp:txXfrm>
        <a:off x="0" y="3689859"/>
        <a:ext cx="6900512" cy="1843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50851-14F7-4F36-9752-8E9A95E3C40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8A991-7230-4F16-B036-392E4116D64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C5CEB-0BB9-4360-A17A-BD066C224CC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Summarize data distribution across </a:t>
          </a:r>
          <a:r>
            <a:rPr lang="en-US" sz="2500" b="1" i="0" kern="1200" baseline="0"/>
            <a:t>time-based categories</a:t>
          </a:r>
          <a:r>
            <a:rPr lang="en-US" sz="2500" b="0" i="0" kern="1200" baseline="0"/>
            <a:t> (e.g., months, days of week, years).</a:t>
          </a:r>
          <a:endParaRPr lang="en-US" sz="2500" kern="1200"/>
        </a:p>
      </dsp:txBody>
      <dsp:txXfrm>
        <a:off x="1435590" y="531"/>
        <a:ext cx="9080009" cy="1242935"/>
      </dsp:txXfrm>
    </dsp:sp>
    <dsp:sp modelId="{71D98AD6-4A8B-4C83-8A76-62BDB98EF48F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1A9BB-9721-4D66-90F9-2123F9A06F92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68CF3-6AB2-4484-A857-EDFA42FC70D7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Highlight </a:t>
          </a:r>
          <a:r>
            <a:rPr lang="en-US" sz="2500" b="1" i="0" kern="1200" baseline="0"/>
            <a:t>outliers</a:t>
          </a:r>
          <a:r>
            <a:rPr lang="en-US" sz="2500" b="0" i="0" kern="1200" baseline="0"/>
            <a:t>, </a:t>
          </a:r>
          <a:r>
            <a:rPr lang="en-US" sz="2500" b="1" i="0" kern="1200" baseline="0"/>
            <a:t>median</a:t>
          </a:r>
          <a:r>
            <a:rPr lang="en-US" sz="2500" b="0" i="0" kern="1200" baseline="0"/>
            <a:t>, </a:t>
          </a:r>
          <a:r>
            <a:rPr lang="en-US" sz="2500" b="1" i="0" kern="1200" baseline="0"/>
            <a:t>spread</a:t>
          </a:r>
          <a:r>
            <a:rPr lang="en-US" sz="2500" b="0" i="0" kern="1200" baseline="0"/>
            <a:t>, and </a:t>
          </a:r>
          <a:r>
            <a:rPr lang="en-US" sz="2500" b="1" i="0" kern="1200" baseline="0"/>
            <a:t>seasonal variance</a:t>
          </a:r>
          <a:r>
            <a:rPr lang="en-US" sz="2500" b="0" i="0" kern="1200" baseline="0"/>
            <a:t>.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0B2565E-EB72-46C1-81A2-A3A05E989B5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83AB3-6061-45C9-8F1A-0EDCE9B25248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6B24B-AE08-4436-A785-1C6EEDBFBB8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Useful for understanding </a:t>
          </a:r>
          <a:r>
            <a:rPr lang="en-US" sz="2500" b="1" i="0" kern="1200" baseline="0"/>
            <a:t>periodic fluctuations</a:t>
          </a:r>
          <a:r>
            <a:rPr lang="en-US" sz="2500" b="0" i="0" kern="1200" baseline="0"/>
            <a:t> (like sales peaking in December).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7E207-B5A0-4CEB-9DDD-F0B2FA038605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0CDF0-0DB1-4BCF-9B9B-A1AEEC230696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EC229-C052-43AD-99A6-DCC0196B79C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Identify overall movement of the data.</a:t>
          </a:r>
          <a:endParaRPr lang="en-US" sz="2500" kern="1200"/>
        </a:p>
      </dsp:txBody>
      <dsp:txXfrm>
        <a:off x="1435590" y="531"/>
        <a:ext cx="9080009" cy="1242935"/>
      </dsp:txXfrm>
    </dsp:sp>
    <dsp:sp modelId="{E7C72AB1-F940-4FF8-8231-3CC4FEF6D63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4C674-E9DA-4732-9C57-048A1F038CA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CA931-4F70-40C8-AB23-D4CF36483A6C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Detect irregularities, missing data, or unexpected spikes.</a:t>
          </a:r>
          <a:endParaRPr lang="en-US" sz="2500" kern="1200"/>
        </a:p>
      </dsp:txBody>
      <dsp:txXfrm>
        <a:off x="1435590" y="1554201"/>
        <a:ext cx="9080009" cy="1242935"/>
      </dsp:txXfrm>
    </dsp:sp>
    <dsp:sp modelId="{E449A33D-A7CB-4FAF-91D0-CCBBDA345566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70ABA-36D9-4595-B738-6F637BAC5B7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8C196-DDAB-42FC-AD4D-5A6B75A86AEC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Discover seasonal patterns or cycles visually.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C076A-43F5-4CE4-B668-C2DE1D98FD47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494B7-4049-4913-B163-7CF719FDEE04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The wavy pattern suggests </a:t>
          </a:r>
          <a:r>
            <a:rPr lang="en-US" sz="3700" b="1" i="0" kern="1200" baseline="0"/>
            <a:t>seasonality</a:t>
          </a:r>
          <a:r>
            <a:rPr lang="en-US" sz="3700" b="0" i="0" kern="1200" baseline="0"/>
            <a:t> (periodic fluctuation).</a:t>
          </a:r>
          <a:endParaRPr lang="en-US" sz="3700" kern="1200"/>
        </a:p>
      </dsp:txBody>
      <dsp:txXfrm>
        <a:off x="0" y="2703"/>
        <a:ext cx="6900512" cy="1843578"/>
      </dsp:txXfrm>
    </dsp:sp>
    <dsp:sp modelId="{B62E5160-91A8-4EAA-B02A-E3CECE6763B1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2EDE4-E5A2-444D-8700-1C877F12D72F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The slight upward or downward trend may indicate </a:t>
          </a:r>
          <a:r>
            <a:rPr lang="en-US" sz="3700" b="1" i="0" kern="1200" baseline="0"/>
            <a:t>growth or decline</a:t>
          </a:r>
          <a:r>
            <a:rPr lang="en-US" sz="3700" b="0" i="0" kern="1200" baseline="0"/>
            <a:t>.</a:t>
          </a:r>
          <a:endParaRPr lang="en-US" sz="3700" kern="1200"/>
        </a:p>
      </dsp:txBody>
      <dsp:txXfrm>
        <a:off x="0" y="1846281"/>
        <a:ext cx="6900512" cy="1843578"/>
      </dsp:txXfrm>
    </dsp:sp>
    <dsp:sp modelId="{103B6FDE-4546-49E3-AB91-120D3F323E0D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8A28C-444B-465C-83D3-36AECE4D7824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Sudden dips or spikes might indicate </a:t>
          </a:r>
          <a:r>
            <a:rPr lang="en-US" sz="3700" b="1" i="0" kern="1200" baseline="0"/>
            <a:t>promotions, holidays, or external events</a:t>
          </a:r>
          <a:r>
            <a:rPr lang="en-US" sz="3700" b="0" i="0" kern="1200" baseline="0"/>
            <a:t>.</a:t>
          </a:r>
          <a:endParaRPr lang="en-US" sz="3700" kern="1200"/>
        </a:p>
      </dsp:txBody>
      <dsp:txXfrm>
        <a:off x="0" y="3689859"/>
        <a:ext cx="6900512" cy="1843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573A6-0598-4925-8AC1-82AD5036EB6C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F5F7D-C640-46EE-983C-127DA7D29277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Helps identify </a:t>
          </a:r>
          <a:r>
            <a:rPr lang="en-US" sz="3700" b="1" i="0" kern="1200" baseline="0"/>
            <a:t>which months consistently perform higher</a:t>
          </a:r>
          <a:r>
            <a:rPr lang="en-US" sz="3700" b="0" i="0" kern="1200" baseline="0"/>
            <a:t>.</a:t>
          </a:r>
          <a:endParaRPr lang="en-US" sz="3700" kern="1200"/>
        </a:p>
      </dsp:txBody>
      <dsp:txXfrm>
        <a:off x="0" y="2703"/>
        <a:ext cx="6900512" cy="1843578"/>
      </dsp:txXfrm>
    </dsp:sp>
    <dsp:sp modelId="{D2932B74-F60C-4D84-897B-5461CE5AFCBD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CC5F6-7A57-4D96-8BF6-C00B15535850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Detects months with </a:t>
          </a:r>
          <a:r>
            <a:rPr lang="en-US" sz="3700" b="1" i="0" kern="1200" baseline="0"/>
            <a:t>high variance</a:t>
          </a:r>
          <a:r>
            <a:rPr lang="en-US" sz="3700" b="0" i="0" kern="1200" baseline="0"/>
            <a:t> (volatile sales).</a:t>
          </a:r>
          <a:endParaRPr lang="en-US" sz="3700" kern="1200"/>
        </a:p>
      </dsp:txBody>
      <dsp:txXfrm>
        <a:off x="0" y="1846281"/>
        <a:ext cx="6900512" cy="1843578"/>
      </dsp:txXfrm>
    </dsp:sp>
    <dsp:sp modelId="{21B40085-05DE-41F9-9E0B-B222ED87CCE2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5C1EA-8F91-4419-816F-502A226406E3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Outliers (dots) might correspond to </a:t>
          </a:r>
          <a:r>
            <a:rPr lang="en-US" sz="3700" b="1" i="0" kern="1200" baseline="0"/>
            <a:t>unusual events</a:t>
          </a:r>
          <a:r>
            <a:rPr lang="en-US" sz="3700" b="0" i="0" kern="1200" baseline="0"/>
            <a:t> (e.g., festive surge).</a:t>
          </a:r>
          <a:endParaRPr lang="en-US" sz="3700" kern="1200"/>
        </a:p>
      </dsp:txBody>
      <dsp:txXfrm>
        <a:off x="0" y="3689859"/>
        <a:ext cx="6900512" cy="18435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FA7CA9-6F8D-42FB-87FC-261458084533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A8DC2-7F80-4572-8112-AB5E579EB43D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Year-to-year variation indicates whether </a:t>
          </a:r>
          <a:r>
            <a:rPr lang="en-US" sz="3700" b="1" i="0" kern="1200" baseline="0"/>
            <a:t>business performance improves or worsens</a:t>
          </a:r>
          <a:r>
            <a:rPr lang="en-US" sz="3700" b="0" i="0" kern="1200" baseline="0"/>
            <a:t>.</a:t>
          </a:r>
          <a:endParaRPr lang="en-US" sz="3700" kern="1200"/>
        </a:p>
      </dsp:txBody>
      <dsp:txXfrm>
        <a:off x="0" y="2703"/>
        <a:ext cx="6900512" cy="1843578"/>
      </dsp:txXfrm>
    </dsp:sp>
    <dsp:sp modelId="{AC6E1FC2-131E-43CA-81A0-3527934D7267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86064-4896-4305-A259-5341A614D27E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Gradual upward shift = </a:t>
          </a:r>
          <a:r>
            <a:rPr lang="en-US" sz="3700" b="1" i="0" kern="1200" baseline="0"/>
            <a:t>growth trend</a:t>
          </a:r>
          <a:r>
            <a:rPr lang="en-US" sz="3700" b="0" i="0" kern="1200" baseline="0"/>
            <a:t>.</a:t>
          </a:r>
          <a:endParaRPr lang="en-US" sz="3700" kern="1200"/>
        </a:p>
      </dsp:txBody>
      <dsp:txXfrm>
        <a:off x="0" y="1846281"/>
        <a:ext cx="6900512" cy="1843578"/>
      </dsp:txXfrm>
    </dsp:sp>
    <dsp:sp modelId="{74CB1761-BCBF-4721-9020-264B21DE71A3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CA0CC-0964-4081-86E3-048917571B79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Wider boxes = </a:t>
          </a:r>
          <a:r>
            <a:rPr lang="en-US" sz="3700" b="1" i="0" kern="1200" baseline="0"/>
            <a:t>more unstable or volatile performance</a:t>
          </a:r>
          <a:r>
            <a:rPr lang="en-US" sz="3700" b="0" i="0" kern="1200" baseline="0"/>
            <a:t>.</a:t>
          </a:r>
          <a:endParaRPr lang="en-US" sz="3700" kern="1200"/>
        </a:p>
      </dsp:txBody>
      <dsp:txXfrm>
        <a:off x="0" y="3689859"/>
        <a:ext cx="6900512" cy="18435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83733-3106-4BD8-8EB4-78DA150C1A4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E73AA-A0B5-45AA-ABD7-1E11DA1338E5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Always </a:t>
          </a:r>
          <a:r>
            <a:rPr lang="en-US" sz="3100" b="1" i="0" kern="1200" baseline="0"/>
            <a:t>index by DateTime</a:t>
          </a:r>
          <a:r>
            <a:rPr lang="en-US" sz="3100" b="0" i="0" kern="1200" baseline="0"/>
            <a:t> for pandas operations.</a:t>
          </a:r>
          <a:endParaRPr lang="en-US" sz="3100" kern="1200"/>
        </a:p>
      </dsp:txBody>
      <dsp:txXfrm>
        <a:off x="0" y="0"/>
        <a:ext cx="6900512" cy="1384035"/>
      </dsp:txXfrm>
    </dsp:sp>
    <dsp:sp modelId="{7B7176D0-D3A9-4190-BD9D-4890131D3106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457CE-7D6A-4AA9-BDAC-0A1175917417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Combine line plots with rolling averages for smoother trends.</a:t>
          </a:r>
          <a:endParaRPr lang="en-US" sz="3100" kern="1200"/>
        </a:p>
      </dsp:txBody>
      <dsp:txXfrm>
        <a:off x="0" y="1384035"/>
        <a:ext cx="6900512" cy="1384035"/>
      </dsp:txXfrm>
    </dsp:sp>
    <dsp:sp modelId="{589BA135-1680-41C1-A801-E5DBFFBE7628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9DDE3-1759-4443-963A-839B2498A1DB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For multivariate time series, use </a:t>
          </a:r>
          <a:r>
            <a:rPr lang="en-US" sz="3100" b="1" i="0" kern="1200" baseline="0"/>
            <a:t>facet grids or multiple lines</a:t>
          </a:r>
          <a:r>
            <a:rPr lang="en-US" sz="3100" b="0" i="0" kern="1200" baseline="0"/>
            <a:t> for comparison.</a:t>
          </a:r>
          <a:endParaRPr lang="en-US" sz="3100" kern="1200"/>
        </a:p>
      </dsp:txBody>
      <dsp:txXfrm>
        <a:off x="0" y="2768070"/>
        <a:ext cx="6900512" cy="1384035"/>
      </dsp:txXfrm>
    </dsp:sp>
    <dsp:sp modelId="{B5B9C0BA-6482-4FE8-84A7-6694F201DD49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A8C4C-B44A-4F12-8BB1-AA3BDBD58816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Adjust </a:t>
          </a:r>
          <a:r>
            <a:rPr lang="en-US" sz="3100" b="1" i="0" kern="1200" baseline="0"/>
            <a:t>frequency</a:t>
          </a:r>
          <a:r>
            <a:rPr lang="en-US" sz="3100" b="0" i="0" kern="1200" baseline="0"/>
            <a:t> (daily, weekly, monthly) based on data granularity.</a:t>
          </a:r>
          <a:endParaRPr lang="en-US" sz="3100" kern="1200"/>
        </a:p>
      </dsp:txBody>
      <dsp:txXfrm>
        <a:off x="0" y="4152105"/>
        <a:ext cx="6900512" cy="13840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BA2E6-54E6-416E-B754-0A4347B05C61}">
      <dsp:nvSpPr>
        <dsp:cNvPr id="0" name=""/>
        <dsp:cNvSpPr/>
      </dsp:nvSpPr>
      <dsp:spPr>
        <a:xfrm>
          <a:off x="0" y="676"/>
          <a:ext cx="6807333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7F952-3200-4EDC-9DF1-30BFFA668267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8ACB6-9B05-4754-A4BA-D16158F3B31F}">
      <dsp:nvSpPr>
        <dsp:cNvPr id="0" name=""/>
        <dsp:cNvSpPr/>
      </dsp:nvSpPr>
      <dsp:spPr>
        <a:xfrm>
          <a:off x="1828170" y="676"/>
          <a:ext cx="4979162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You can clearly see a </a:t>
          </a:r>
          <a:r>
            <a:rPr lang="en-US" sz="2500" b="1" i="0" kern="1200" baseline="0"/>
            <a:t>gradual upward movement (trend)</a:t>
          </a:r>
          <a:r>
            <a:rPr lang="en-US" sz="2500" b="0" i="0" kern="1200" baseline="0"/>
            <a:t>.</a:t>
          </a:r>
          <a:endParaRPr lang="en-US" sz="2500" kern="1200"/>
        </a:p>
      </dsp:txBody>
      <dsp:txXfrm>
        <a:off x="1828170" y="676"/>
        <a:ext cx="4979162" cy="1582831"/>
      </dsp:txXfrm>
    </dsp:sp>
    <dsp:sp modelId="{E4673AEF-8D50-444B-9AF0-C204DB2A6C1E}">
      <dsp:nvSpPr>
        <dsp:cNvPr id="0" name=""/>
        <dsp:cNvSpPr/>
      </dsp:nvSpPr>
      <dsp:spPr>
        <a:xfrm>
          <a:off x="0" y="1979216"/>
          <a:ext cx="6807333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F5106-3A53-406C-97ED-07BC90A5B849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CCA03-341F-4E92-B3B1-DB50011F4855}">
      <dsp:nvSpPr>
        <dsp:cNvPr id="0" name=""/>
        <dsp:cNvSpPr/>
      </dsp:nvSpPr>
      <dsp:spPr>
        <a:xfrm>
          <a:off x="1828170" y="1979216"/>
          <a:ext cx="4979162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Repeating </a:t>
          </a:r>
          <a:r>
            <a:rPr lang="en-US" sz="2500" b="1" i="0" kern="1200" baseline="0"/>
            <a:t>up-and-down wave (seasonality)</a:t>
          </a:r>
          <a:r>
            <a:rPr lang="en-US" sz="2500" b="0" i="0" kern="1200" baseline="0"/>
            <a:t> each year.</a:t>
          </a:r>
          <a:endParaRPr lang="en-US" sz="2500" kern="1200"/>
        </a:p>
      </dsp:txBody>
      <dsp:txXfrm>
        <a:off x="1828170" y="1979216"/>
        <a:ext cx="4979162" cy="1582831"/>
      </dsp:txXfrm>
    </dsp:sp>
    <dsp:sp modelId="{D56DC4FE-59D2-4B06-B352-DC845E784EEA}">
      <dsp:nvSpPr>
        <dsp:cNvPr id="0" name=""/>
        <dsp:cNvSpPr/>
      </dsp:nvSpPr>
      <dsp:spPr>
        <a:xfrm>
          <a:off x="0" y="3957755"/>
          <a:ext cx="6807333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7F6AE-9240-4438-BFDB-44E1E1A08A34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18353-02D0-4D55-8B28-D49CA5F2374A}">
      <dsp:nvSpPr>
        <dsp:cNvPr id="0" name=""/>
        <dsp:cNvSpPr/>
      </dsp:nvSpPr>
      <dsp:spPr>
        <a:xfrm>
          <a:off x="1828170" y="3957755"/>
          <a:ext cx="4979162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Minor random fluctuations — </a:t>
          </a:r>
          <a:r>
            <a:rPr lang="en-US" sz="2500" b="1" i="0" kern="1200" baseline="0"/>
            <a:t>noise or irregularities</a:t>
          </a:r>
          <a:r>
            <a:rPr lang="en-US" sz="2500" b="0" i="0" kern="1200" baseline="0"/>
            <a:t>.</a:t>
          </a:r>
          <a:endParaRPr lang="en-US" sz="2500" kern="1200"/>
        </a:p>
      </dsp:txBody>
      <dsp:txXfrm>
        <a:off x="1828170" y="3957755"/>
        <a:ext cx="4979162" cy="1582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86C0-5AD4-4146-3D56-889F8850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726FB-4D79-EEAA-C7A9-228FC9587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D539D-643A-C82E-F3C9-21BB65EE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4D6AD-904B-42D3-7A0D-034DB928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B2039-C556-86D3-2932-EFC0AF57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1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5B66E-A6D6-47FC-B93E-24E40FEF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91A26-73FB-2F92-B184-F18907F8B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978F0-A864-C537-6CAD-C9EFE826C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4728-88E3-7286-E4FD-56E27F6B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041A7-E535-6C4B-A50B-9BB33C70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9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5CFEB3-1DB9-CC86-683E-BA8B428DC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6F335-626C-8C2D-722F-4F41484F5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F4605-B703-F46F-7495-299BA8A8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6CDA2-9741-0B5F-348E-7E326A0FA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37A25-CA20-900E-CB8B-86326B34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2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C7A5-7156-D64F-02D8-D3E9A6A3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0C8F-3DF8-0DCE-F580-A5D6679DC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18E5-C3AE-7C62-1722-2D172FAC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53A2E-67C8-446B-493B-95AD10F4B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D20D-386D-D46E-ACFA-245EE1C1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3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BA06-57F1-E383-7EC2-5E153AC2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0F0D3-2876-CA5F-4268-74018E8EB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7CFC5-D516-7DCA-6526-5DC39AB9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38B39-7548-DDEE-B5DC-58B7173B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72106-B410-D9F5-ADDC-202F2CC7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44E9-8D51-6691-65EB-E3349870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1368-6284-B00A-346F-5E73F727C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C5BB5-C200-86CB-2B9E-E85A01897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6DDC3-916D-8B45-D74F-8BB39D22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4FB9E-5ED5-9B86-00DD-4D0EF331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CFDA1-018C-9DB6-7C68-BF590F0E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F65B-6986-5F85-F7E7-FA560127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F1C5F-8425-47BF-1997-C33760377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C3C47-ABB5-1EEE-453D-F4EBED04E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6F708-1142-1FFE-B529-A2F3296E7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6681F-97C8-7C57-DC63-02A224C5E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0F147-1FA6-576B-5AAC-E70B17E4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FFB8C-C84E-B25D-396E-F52B7848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0F9D7-FCAB-FB10-77DC-E40DC847C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5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11A0-4E8E-87C8-6278-971FE497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E57C0-E35E-54FB-41E9-7B491055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AA1F9-8222-A899-0C18-816D4883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93564-E3E2-90BA-58BB-5C5CFF37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3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0ACA0-7288-B2F6-1043-FF8B2FE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F205F-3F86-A3A2-AA1C-F279EA47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08DC0-C534-F3B8-B0BA-F74BF973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E67-A2F5-4D10-1168-1AC786D1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DF7C0-2A63-7A98-EFB0-94E217E68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C72F5-5030-BDE0-E8A2-09380331B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EB1D5-D2A2-52CE-F341-218A4F01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B1EC1-4FB5-2F77-0730-DADF58581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909C5-D102-3479-2DE1-F76FEEDD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42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726C-4E2F-69CC-4F50-E5CEFEB8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FD1BEE-61D4-52AD-C2CB-B3F3FDE86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47BEC-0071-53C6-85BA-E8C7245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74C5F-2621-4EAD-C064-A9919605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F0342-40B0-9ACE-7519-E03A1615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D3353-A966-C2D4-2C61-AC3E4E55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9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E5EE25-0FB8-1AF0-F1C9-3ACD4D9C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8B1FB-FFCA-C460-7CB8-70B14547A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7C9F0-29F0-7DE9-005B-FC6337584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532871-48D5-4332-9103-6E7151799E5B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957C2-7AC9-52B7-08F4-B84FD8E86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EFA0-A05C-0F1B-423E-C22B76E3A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1DE876-BBC4-4FEC-B277-C07608A5F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Speedometer">
            <a:extLst>
              <a:ext uri="{FF2B5EF4-FFF2-40B4-BE49-F238E27FC236}">
                <a16:creationId xmlns:a16="http://schemas.microsoft.com/office/drawing/2014/main" id="{EFC5278C-5B3F-A01B-66A4-03D10D1708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E6C0-9C9D-1BBE-4E4F-7E2DCD6CF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Time Series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1D92D-974A-B795-6709-23F62F330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3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6BD54-85CF-EDD3-D5BD-F10614E24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C7CA28-CF02-8D21-CC7E-AAC3DE937E92}"/>
              </a:ext>
            </a:extLst>
          </p:cNvPr>
          <p:cNvSpPr txBox="1"/>
          <p:nvPr/>
        </p:nvSpPr>
        <p:spPr>
          <a:xfrm>
            <a:off x="1236000" y="2090173"/>
            <a:ext cx="9720000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Generate date range</a:t>
            </a:r>
          </a:p>
          <a:p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pd.date_range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start='2018-01-01’, </a:t>
            </a:r>
          </a:p>
          <a:p>
            <a:r>
              <a:rPr lang="en-US" sz="2800">
                <a:latin typeface="Consolas" panose="020B0609020204030204" pitchFamily="49" charset="0"/>
              </a:rPr>
              <a:t>	end='2023-12-31’, 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freq</a:t>
            </a:r>
            <a:r>
              <a:rPr lang="en-US" sz="2800">
                <a:latin typeface="Consolas" panose="020B0609020204030204" pitchFamily="49" charset="0"/>
              </a:rPr>
              <a:t>='M’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28605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7A5D-661B-3002-2229-A74922E6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Step 3: Compare Different Window Sizes</a:t>
            </a:r>
          </a:p>
        </p:txBody>
      </p:sp>
    </p:spTree>
    <p:extLst>
      <p:ext uri="{BB962C8B-B14F-4D97-AF65-F5344CB8AC3E}">
        <p14:creationId xmlns:p14="http://schemas.microsoft.com/office/powerpoint/2010/main" val="14080453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157C8E-A156-53AB-FB72-87C43E77A837}"/>
              </a:ext>
            </a:extLst>
          </p:cNvPr>
          <p:cNvSpPr txBox="1"/>
          <p:nvPr/>
        </p:nvSpPr>
        <p:spPr>
          <a:xfrm>
            <a:off x="882656" y="2090172"/>
            <a:ext cx="104266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Let’s see how the choice of window affects the smoothness.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['SMA_3']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['Sales'].rolling(window=3).mean()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['SMA_6']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['Sales'].rolling(window=6).mean()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['SMA_12']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['Sales'].rolling(window=12).mean()</a:t>
            </a:r>
          </a:p>
        </p:txBody>
      </p:sp>
    </p:spTree>
    <p:extLst>
      <p:ext uri="{BB962C8B-B14F-4D97-AF65-F5344CB8AC3E}">
        <p14:creationId xmlns:p14="http://schemas.microsoft.com/office/powerpoint/2010/main" val="3772533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9356B-CA69-C82B-C5A1-BE62EC49B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A3FD1A-5129-A0C6-5E39-66CFBA9B4E24}"/>
              </a:ext>
            </a:extLst>
          </p:cNvPr>
          <p:cNvSpPr txBox="1"/>
          <p:nvPr/>
        </p:nvSpPr>
        <p:spPr>
          <a:xfrm>
            <a:off x="1134374" y="1012954"/>
            <a:ext cx="99232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y='Sales',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label='Original', alpha=0.4)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y='SMA_3',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</a:t>
            </a:r>
          </a:p>
          <a:p>
            <a:r>
              <a:rPr lang="en-US" sz="2800">
                <a:latin typeface="Consolas" panose="020B0609020204030204" pitchFamily="49" charset="0"/>
              </a:rPr>
              <a:t>	label='3-Month SMA’)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y='SMA_6',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label='6-Month SMA’)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y='SMA_12',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label='12-Month SMA')</a:t>
            </a:r>
          </a:p>
        </p:txBody>
      </p:sp>
    </p:spTree>
    <p:extLst>
      <p:ext uri="{BB962C8B-B14F-4D97-AF65-F5344CB8AC3E}">
        <p14:creationId xmlns:p14="http://schemas.microsoft.com/office/powerpoint/2010/main" val="32231378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89710-DF29-CE70-3BA8-E7A6FCD7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BC211F-EDFF-34DC-FB3F-5BA34AB33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58989"/>
              </p:ext>
            </p:extLst>
          </p:nvPr>
        </p:nvGraphicFramePr>
        <p:xfrm>
          <a:off x="882011" y="3124200"/>
          <a:ext cx="10424930" cy="3102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76168">
                  <a:extLst>
                    <a:ext uri="{9D8B030D-6E8A-4147-A177-3AD203B41FA5}">
                      <a16:colId xmlns:a16="http://schemas.microsoft.com/office/drawing/2014/main" val="2376327464"/>
                    </a:ext>
                  </a:extLst>
                </a:gridCol>
                <a:gridCol w="4431500">
                  <a:extLst>
                    <a:ext uri="{9D8B030D-6E8A-4147-A177-3AD203B41FA5}">
                      <a16:colId xmlns:a16="http://schemas.microsoft.com/office/drawing/2014/main" val="3278342064"/>
                    </a:ext>
                  </a:extLst>
                </a:gridCol>
                <a:gridCol w="4117262">
                  <a:extLst>
                    <a:ext uri="{9D8B030D-6E8A-4147-A177-3AD203B41FA5}">
                      <a16:colId xmlns:a16="http://schemas.microsoft.com/office/drawing/2014/main" val="2794204762"/>
                    </a:ext>
                  </a:extLst>
                </a:gridCol>
              </a:tblGrid>
              <a:tr h="775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Window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Behavior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When to Use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104372"/>
                  </a:ext>
                </a:extLst>
              </a:tr>
              <a:tr h="775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3-Month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Sensitive, quick to respond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Short-term patterns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11165"/>
                  </a:ext>
                </a:extLst>
              </a:tr>
              <a:tr h="775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6-Month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Balanced smoothing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Medium-term analysis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83239"/>
                  </a:ext>
                </a:extLst>
              </a:tr>
              <a:tr h="775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12-Month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Very smooth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Long-term trend analysis</a:t>
                      </a:r>
                    </a:p>
                  </a:txBody>
                  <a:tcPr marL="139231" marR="99451" marT="99451" marB="1989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445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2588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8C9A0-6D9E-457D-C5E4-B45FF440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4: Centered Moving Average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7B272-8323-BDD6-76C1-768E57F23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By default, moving averages are </a:t>
            </a:r>
            <a:r>
              <a:rPr lang="en-US" sz="2200" b="1"/>
              <a:t>trailing</a:t>
            </a:r>
            <a:r>
              <a:rPr lang="en-US" sz="2200"/>
              <a:t> (they lag behind actual data).</a:t>
            </a:r>
            <a:br>
              <a:rPr lang="en-US" sz="2200"/>
            </a:br>
            <a:r>
              <a:rPr lang="en-US" sz="2200"/>
              <a:t>To align them symmetrically, use </a:t>
            </a:r>
            <a:r>
              <a:rPr lang="en-US" sz="2200" b="1"/>
              <a:t>centered=True</a:t>
            </a:r>
            <a:r>
              <a:rPr lang="en-US" sz="2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99377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372D64-0DDF-3F8E-9E53-64775D0AABF9}"/>
              </a:ext>
            </a:extLst>
          </p:cNvPr>
          <p:cNvSpPr txBox="1"/>
          <p:nvPr/>
        </p:nvSpPr>
        <p:spPr>
          <a:xfrm>
            <a:off x="1236000" y="1228397"/>
            <a:ext cx="9720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SMA_centered</a:t>
            </a:r>
            <a:r>
              <a:rPr lang="en-US" sz="2800">
                <a:latin typeface="Consolas" panose="020B0609020204030204" pitchFamily="49" charset="0"/>
              </a:rPr>
              <a:t>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['Sales'].rolling(window=12, 	center=True).mean()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y='Sales',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label='Original', alpha=0.4)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</a:t>
            </a:r>
            <a:r>
              <a:rPr lang="en-US" sz="2800" err="1">
                <a:latin typeface="Consolas" panose="020B0609020204030204" pitchFamily="49" charset="0"/>
              </a:rPr>
              <a:t>SMA_centered</a:t>
            </a:r>
            <a:r>
              <a:rPr lang="en-US" sz="2800">
                <a:latin typeface="Consolas" panose="020B0609020204030204" pitchFamily="49" charset="0"/>
              </a:rPr>
              <a:t>’,</a:t>
            </a:r>
          </a:p>
          <a:p>
            <a:r>
              <a:rPr lang="en-US" sz="2800">
                <a:latin typeface="Consolas" panose="020B0609020204030204" pitchFamily="49" charset="0"/>
              </a:rPr>
              <a:t>	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label='Centered 12-Month SMA’,</a:t>
            </a:r>
          </a:p>
          <a:p>
            <a:r>
              <a:rPr lang="en-US" sz="2800">
                <a:latin typeface="Consolas" panose="020B0609020204030204" pitchFamily="49" charset="0"/>
              </a:rPr>
              <a:t>	color='red')</a:t>
            </a:r>
          </a:p>
        </p:txBody>
      </p:sp>
    </p:spTree>
    <p:extLst>
      <p:ext uri="{BB962C8B-B14F-4D97-AF65-F5344CB8AC3E}">
        <p14:creationId xmlns:p14="http://schemas.microsoft.com/office/powerpoint/2010/main" val="5700398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8BBD1-7B7F-E6EC-2CC6-AD3834FA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37F9-486C-9442-BD08-1EBA28001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centered SMA </a:t>
            </a:r>
            <a:r>
              <a:rPr lang="en-US" b="1"/>
              <a:t>aligns better with the true trend</a:t>
            </a:r>
            <a:r>
              <a:rPr lang="en-US"/>
              <a:t>.</a:t>
            </a:r>
          </a:p>
          <a:p>
            <a:r>
              <a:rPr lang="en-US"/>
              <a:t>Trailing averages lag — useful for forecasting visualization, not direct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19357018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E0471-EE33-62E0-5271-4564C4F22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5: Residuals After Smoothing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F713-1C71-B1E7-61EA-3CE50F3A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We can calculate </a:t>
            </a:r>
            <a:r>
              <a:rPr lang="en-US" sz="2200" b="1"/>
              <a:t>residuals</a:t>
            </a:r>
            <a:r>
              <a:rPr lang="en-US" sz="2200"/>
              <a:t> (the difference between actual and smoothed values) to analyze irregular components.</a:t>
            </a:r>
          </a:p>
        </p:txBody>
      </p:sp>
    </p:spTree>
    <p:extLst>
      <p:ext uri="{BB962C8B-B14F-4D97-AF65-F5344CB8AC3E}">
        <p14:creationId xmlns:p14="http://schemas.microsoft.com/office/powerpoint/2010/main" val="19500529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FA5CD5-770D-5B56-5931-67A4EDE1FF65}"/>
              </a:ext>
            </a:extLst>
          </p:cNvPr>
          <p:cNvSpPr txBox="1"/>
          <p:nvPr/>
        </p:nvSpPr>
        <p:spPr>
          <a:xfrm>
            <a:off x="1236000" y="2305614"/>
            <a:ext cx="9720000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['Residuals']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 -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['SMA_12']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y='Residuals’, </a:t>
            </a:r>
          </a:p>
          <a:p>
            <a:r>
              <a:rPr lang="en-US" sz="2800">
                <a:latin typeface="Consolas" panose="020B0609020204030204" pitchFamily="49" charset="0"/>
              </a:rPr>
              <a:t>	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color='gray')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plt.axhline</a:t>
            </a:r>
            <a:r>
              <a:rPr lang="en-US" sz="2800">
                <a:latin typeface="Consolas" panose="020B0609020204030204" pitchFamily="49" charset="0"/>
              </a:rPr>
              <a:t>(0, color='red', </a:t>
            </a:r>
            <a:r>
              <a:rPr lang="en-US" sz="2800" err="1">
                <a:latin typeface="Consolas" panose="020B0609020204030204" pitchFamily="49" charset="0"/>
              </a:rPr>
              <a:t>linestyle</a:t>
            </a:r>
            <a:r>
              <a:rPr lang="en-US" sz="2800">
                <a:latin typeface="Consolas" panose="020B0609020204030204" pitchFamily="49" charset="0"/>
              </a:rPr>
              <a:t>='--')</a:t>
            </a:r>
          </a:p>
        </p:txBody>
      </p:sp>
    </p:spTree>
    <p:extLst>
      <p:ext uri="{BB962C8B-B14F-4D97-AF65-F5344CB8AC3E}">
        <p14:creationId xmlns:p14="http://schemas.microsoft.com/office/powerpoint/2010/main" val="20568874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67300-6A49-1F2C-5C02-F10A8796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8D4213-6C83-6E51-2A7C-8CC1FFE9F8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Residuals oscillate around zero.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Large spikes or dips may indicate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unusual events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outliers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Useful for detecting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irregular or non-seasonal influences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885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F3E01-77AD-B082-70A2-F38466FE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23C066-DC8A-A5B7-4414-B8DE2232F3FC}"/>
              </a:ext>
            </a:extLst>
          </p:cNvPr>
          <p:cNvSpPr txBox="1"/>
          <p:nvPr/>
        </p:nvSpPr>
        <p:spPr>
          <a:xfrm>
            <a:off x="1235999" y="2305614"/>
            <a:ext cx="10288891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Simulate sales data with seasonality and noise</a:t>
            </a:r>
          </a:p>
          <a:p>
            <a:r>
              <a:rPr lang="en-US" sz="2800" err="1">
                <a:latin typeface="Consolas" panose="020B0609020204030204" pitchFamily="49" charset="0"/>
              </a:rPr>
              <a:t>np.random.seed</a:t>
            </a:r>
            <a:r>
              <a:rPr lang="en-US" sz="2800">
                <a:latin typeface="Consolas" panose="020B0609020204030204" pitchFamily="49" charset="0"/>
              </a:rPr>
              <a:t>(42)</a:t>
            </a:r>
          </a:p>
          <a:p>
            <a:r>
              <a:rPr lang="en-US" sz="2800">
                <a:latin typeface="Consolas" panose="020B0609020204030204" pitchFamily="49" charset="0"/>
              </a:rPr>
              <a:t>sales = 200 + </a:t>
            </a:r>
          </a:p>
          <a:p>
            <a:r>
              <a:rPr lang="en-US" sz="2800">
                <a:latin typeface="Consolas" panose="020B0609020204030204" pitchFamily="49" charset="0"/>
              </a:rPr>
              <a:t>	20 * </a:t>
            </a:r>
            <a:r>
              <a:rPr lang="en-US" sz="2800" err="1">
                <a:latin typeface="Consolas" panose="020B0609020204030204" pitchFamily="49" charset="0"/>
              </a:rPr>
              <a:t>np.sin</a:t>
            </a:r>
            <a:r>
              <a:rPr lang="en-US" sz="2800">
                <a:latin typeface="Consolas" panose="020B0609020204030204" pitchFamily="49" charset="0"/>
              </a:rPr>
              <a:t>(2 * </a:t>
            </a:r>
            <a:r>
              <a:rPr lang="en-US" sz="2800" err="1">
                <a:latin typeface="Consolas" panose="020B0609020204030204" pitchFamily="49" charset="0"/>
              </a:rPr>
              <a:t>np.pi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 err="1">
                <a:latin typeface="Consolas" panose="020B0609020204030204" pitchFamily="49" charset="0"/>
              </a:rPr>
              <a:t>date_rng.month</a:t>
            </a:r>
            <a:r>
              <a:rPr lang="en-US" sz="2800">
                <a:latin typeface="Consolas" panose="020B0609020204030204" pitchFamily="49" charset="0"/>
              </a:rPr>
              <a:t> / 12) + 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np.random.normal</a:t>
            </a:r>
            <a:r>
              <a:rPr lang="en-US" sz="2800">
                <a:latin typeface="Consolas" panose="020B0609020204030204" pitchFamily="49" charset="0"/>
              </a:rPr>
              <a:t>(0, 5,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875556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6B0F-A22D-DA0A-E0D6-E68317B1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6: Rolling Statistics in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4ABB8-06C7-67FD-D7AD-76C1A6F0F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Pandas offers built-in rolling operations for </a:t>
            </a:r>
            <a:r>
              <a:rPr lang="en-US" b="1"/>
              <a:t>mean</a:t>
            </a:r>
            <a:r>
              <a:rPr lang="en-US"/>
              <a:t>, </a:t>
            </a:r>
            <a:r>
              <a:rPr lang="en-US" b="1"/>
              <a:t>std</a:t>
            </a:r>
            <a:r>
              <a:rPr lang="en-US"/>
              <a:t>, </a:t>
            </a:r>
            <a:r>
              <a:rPr lang="en-US" b="1"/>
              <a:t>min</a:t>
            </a:r>
            <a:r>
              <a:rPr lang="en-US"/>
              <a:t>, </a:t>
            </a:r>
            <a:r>
              <a:rPr lang="en-US" b="1"/>
              <a:t>max</a:t>
            </a:r>
            <a:r>
              <a:rPr lang="en-US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3354134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D1E894-A0D1-2B15-30A1-58FD32398436}"/>
              </a:ext>
            </a:extLst>
          </p:cNvPr>
          <p:cNvSpPr txBox="1"/>
          <p:nvPr/>
        </p:nvSpPr>
        <p:spPr>
          <a:xfrm>
            <a:off x="1236000" y="2521059"/>
            <a:ext cx="9720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rolling_stats</a:t>
            </a:r>
            <a:r>
              <a:rPr lang="en-US" sz="2800">
                <a:latin typeface="Consolas" panose="020B0609020204030204" pitchFamily="49" charset="0"/>
              </a:rPr>
              <a:t> = (	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['Sales'].rolling(window=12)</a:t>
            </a:r>
          </a:p>
          <a:p>
            <a:r>
              <a:rPr lang="en-US" sz="2800">
                <a:latin typeface="Consolas" panose="020B0609020204030204" pitchFamily="49" charset="0"/>
              </a:rPr>
              <a:t>	.</a:t>
            </a:r>
            <a:r>
              <a:rPr lang="en-US" sz="2800" err="1">
                <a:latin typeface="Consolas" panose="020B0609020204030204" pitchFamily="49" charset="0"/>
              </a:rPr>
              <a:t>agg</a:t>
            </a:r>
            <a:r>
              <a:rPr lang="en-US" sz="2800">
                <a:latin typeface="Consolas" panose="020B0609020204030204" pitchFamily="49" charset="0"/>
              </a:rPr>
              <a:t>(['mean', 'std’])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rolling_stats.head</a:t>
            </a:r>
            <a:r>
              <a:rPr lang="en-US" sz="2800">
                <a:latin typeface="Consolas" panose="020B0609020204030204" pitchFamily="49" charset="0"/>
              </a:rPr>
              <a:t>(15)</a:t>
            </a:r>
          </a:p>
        </p:txBody>
      </p:sp>
    </p:spTree>
    <p:extLst>
      <p:ext uri="{BB962C8B-B14F-4D97-AF65-F5344CB8AC3E}">
        <p14:creationId xmlns:p14="http://schemas.microsoft.com/office/powerpoint/2010/main" val="37073660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091554-32B8-CA4D-F148-ECAE768C7E5F}"/>
              </a:ext>
            </a:extLst>
          </p:cNvPr>
          <p:cNvSpPr txBox="1"/>
          <p:nvPr/>
        </p:nvSpPr>
        <p:spPr>
          <a:xfrm>
            <a:off x="1236000" y="2951946"/>
            <a:ext cx="9720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/>
              <a:t>This helps measure </a:t>
            </a:r>
            <a:r>
              <a:rPr lang="en-US" sz="2800" b="1"/>
              <a:t>stability</a:t>
            </a:r>
            <a:r>
              <a:rPr lang="en-US" sz="2800"/>
              <a:t> (stationarity) — when mean and variance remain constant over time.</a:t>
            </a:r>
          </a:p>
        </p:txBody>
      </p:sp>
    </p:spTree>
    <p:extLst>
      <p:ext uri="{BB962C8B-B14F-4D97-AF65-F5344CB8AC3E}">
        <p14:creationId xmlns:p14="http://schemas.microsoft.com/office/powerpoint/2010/main" val="27866212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C2139-BBCF-9A46-63C0-B8CEB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Insights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C48671-BB75-ECD2-9CEF-F5ECFA0BE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9674"/>
              </p:ext>
            </p:extLst>
          </p:nvPr>
        </p:nvGraphicFramePr>
        <p:xfrm>
          <a:off x="320040" y="2761382"/>
          <a:ext cx="11548872" cy="333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16366">
                  <a:extLst>
                    <a:ext uri="{9D8B030D-6E8A-4147-A177-3AD203B41FA5}">
                      <a16:colId xmlns:a16="http://schemas.microsoft.com/office/drawing/2014/main" val="592737426"/>
                    </a:ext>
                  </a:extLst>
                </a:gridCol>
                <a:gridCol w="6732506">
                  <a:extLst>
                    <a:ext uri="{9D8B030D-6E8A-4147-A177-3AD203B41FA5}">
                      <a16:colId xmlns:a16="http://schemas.microsoft.com/office/drawing/2014/main" val="13045291"/>
                    </a:ext>
                  </a:extLst>
                </a:gridCol>
              </a:tblGrid>
              <a:tr h="555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Use Case</a:t>
                      </a:r>
                    </a:p>
                  </a:txBody>
                  <a:tcPr marL="94771" marR="135388" marT="27078" marB="20308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Technique</a:t>
                      </a:r>
                    </a:p>
                  </a:txBody>
                  <a:tcPr marL="94771" marR="135388" marT="27078" marB="2030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705190"/>
                  </a:ext>
                </a:extLst>
              </a:tr>
              <a:tr h="555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Trend detection</a:t>
                      </a:r>
                    </a:p>
                  </a:txBody>
                  <a:tcPr marL="94771" marR="135388" marT="27078" marB="20308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12-month moving average</a:t>
                      </a:r>
                    </a:p>
                  </a:txBody>
                  <a:tcPr marL="94771" marR="135388" marT="27078" marB="2030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960561"/>
                  </a:ext>
                </a:extLst>
              </a:tr>
              <a:tr h="555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Noise reduction</a:t>
                      </a:r>
                    </a:p>
                  </a:txBody>
                  <a:tcPr marL="94771" marR="135388" marT="27078" marB="20308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3–6 month rolling window</a:t>
                      </a:r>
                    </a:p>
                  </a:txBody>
                  <a:tcPr marL="94771" marR="135388" marT="27078" marB="2030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944514"/>
                  </a:ext>
                </a:extLst>
              </a:tr>
              <a:tr h="555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Business cycles</a:t>
                      </a:r>
                    </a:p>
                  </a:txBody>
                  <a:tcPr marL="94771" marR="135388" marT="27078" marB="20308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24-month rolling window</a:t>
                      </a:r>
                    </a:p>
                  </a:txBody>
                  <a:tcPr marL="94771" marR="135388" marT="27078" marB="2030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921285"/>
                  </a:ext>
                </a:extLst>
              </a:tr>
              <a:tr h="555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Aligning trends with events</a:t>
                      </a:r>
                    </a:p>
                  </a:txBody>
                  <a:tcPr marL="94771" marR="135388" marT="27078" marB="20308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Centered moving average</a:t>
                      </a:r>
                    </a:p>
                  </a:txBody>
                  <a:tcPr marL="94771" marR="135388" marT="27078" marB="2030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242973"/>
                  </a:ext>
                </a:extLst>
              </a:tr>
              <a:tr h="555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Identifying anomalies</a:t>
                      </a:r>
                    </a:p>
                  </a:txBody>
                  <a:tcPr marL="94771" marR="135388" marT="27078" marB="20308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Compare residuals vs. smoothed trend</a:t>
                      </a:r>
                    </a:p>
                  </a:txBody>
                  <a:tcPr marL="94771" marR="135388" marT="27078" marB="2030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325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2810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F1FF64-450F-E520-3612-BC094BC058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833" b="989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A1537-337A-E973-5062-66FC441C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Common Pitfalls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A080F7-D13B-20F9-7776-01CB1F5C6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0038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49928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B67BF-42DE-421B-406F-210F0D780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6100">
                <a:solidFill>
                  <a:srgbClr val="FFFFFF"/>
                </a:solidFill>
              </a:rPr>
              <a:t>Performing Smoothing — Exponential Smoothing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A0B8A-F465-B694-6049-96EAA686E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Lesson 5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563791 w 4243589"/>
              <a:gd name="csY1" fmla="*/ 0 h 18288"/>
              <a:gd name="csX2" fmla="*/ 1042710 w 4243589"/>
              <a:gd name="csY2" fmla="*/ 0 h 18288"/>
              <a:gd name="csX3" fmla="*/ 1564066 w 4243589"/>
              <a:gd name="csY3" fmla="*/ 0 h 18288"/>
              <a:gd name="csX4" fmla="*/ 2212729 w 4243589"/>
              <a:gd name="csY4" fmla="*/ 0 h 18288"/>
              <a:gd name="csX5" fmla="*/ 2776520 w 4243589"/>
              <a:gd name="csY5" fmla="*/ 0 h 18288"/>
              <a:gd name="csX6" fmla="*/ 3297875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637362 w 4243589"/>
              <a:gd name="csY9" fmla="*/ 18288 h 18288"/>
              <a:gd name="csX10" fmla="*/ 3116007 w 4243589"/>
              <a:gd name="csY10" fmla="*/ 18288 h 18288"/>
              <a:gd name="csX11" fmla="*/ 2424908 w 4243589"/>
              <a:gd name="csY11" fmla="*/ 18288 h 18288"/>
              <a:gd name="csX12" fmla="*/ 1861117 w 4243589"/>
              <a:gd name="csY12" fmla="*/ 18288 h 18288"/>
              <a:gd name="csX13" fmla="*/ 1382198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1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CF801-F4B5-1407-6B2A-C7C965B3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01BB-470D-3BA1-C34C-1320CB2E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To understand and apply </a:t>
            </a:r>
            <a:r>
              <a:rPr lang="en-US" sz="2200" b="1"/>
              <a:t>Exponential Smoothing (ES)</a:t>
            </a:r>
            <a:r>
              <a:rPr lang="en-US" sz="2200"/>
              <a:t> for time series analysis using </a:t>
            </a:r>
            <a:r>
              <a:rPr lang="en-US" sz="2200" b="1"/>
              <a:t>pandas</a:t>
            </a:r>
            <a:r>
              <a:rPr lang="en-US" sz="2200"/>
              <a:t> and </a:t>
            </a:r>
            <a:r>
              <a:rPr lang="en-US" sz="2200" b="1"/>
              <a:t>statsmodels</a:t>
            </a:r>
            <a:r>
              <a:rPr lang="en-US" sz="2200"/>
              <a:t>, and visualize how it provides a </a:t>
            </a:r>
            <a:r>
              <a:rPr lang="en-US" sz="2200" b="1"/>
              <a:t>responsive yet smooth trend line</a:t>
            </a:r>
            <a:r>
              <a:rPr lang="en-US" sz="2200"/>
              <a:t> compared to simple moving averages.</a:t>
            </a:r>
          </a:p>
        </p:txBody>
      </p:sp>
    </p:spTree>
    <p:extLst>
      <p:ext uri="{BB962C8B-B14F-4D97-AF65-F5344CB8AC3E}">
        <p14:creationId xmlns:p14="http://schemas.microsoft.com/office/powerpoint/2010/main" val="13211295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D1BD-A2D4-24D7-4D9E-324333679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Conceptual Explanation</a:t>
            </a:r>
          </a:p>
        </p:txBody>
      </p:sp>
    </p:spTree>
    <p:extLst>
      <p:ext uri="{BB962C8B-B14F-4D97-AF65-F5344CB8AC3E}">
        <p14:creationId xmlns:p14="http://schemas.microsoft.com/office/powerpoint/2010/main" val="20998449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73613-83C2-ABF1-85B1-2D84FF7C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000" b="1"/>
              <a:t>1. What is Exponential Smoothing?</a:t>
            </a:r>
            <a:endParaRPr lang="en-US" sz="50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DFED-2E15-6879-7597-CBD5F74A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Exponential Smoothing is a method of </a:t>
            </a:r>
            <a:r>
              <a:rPr lang="en-US" sz="2200" b="1"/>
              <a:t>weighted averaging</a:t>
            </a:r>
            <a:r>
              <a:rPr lang="en-US" sz="2200"/>
              <a:t> where </a:t>
            </a:r>
            <a:r>
              <a:rPr lang="en-US" sz="2200" b="1"/>
              <a:t>recent observations are given more importance</a:t>
            </a:r>
            <a:r>
              <a:rPr lang="en-US" sz="2200"/>
              <a:t> (higher weights) than older ones.</a:t>
            </a:r>
          </a:p>
          <a:p>
            <a:r>
              <a:rPr lang="en-US" sz="2200"/>
              <a:t>Unlike the Simple Moving Average (SMA), which assigns </a:t>
            </a:r>
            <a:r>
              <a:rPr lang="en-US" sz="2200" b="1"/>
              <a:t>equal weights</a:t>
            </a:r>
            <a:r>
              <a:rPr lang="en-US" sz="2200"/>
              <a:t> to all data points in the window, exponential smoothing </a:t>
            </a:r>
            <a:r>
              <a:rPr lang="en-US" sz="2200" b="1"/>
              <a:t>decays weights exponentially</a:t>
            </a:r>
            <a:r>
              <a:rPr lang="en-US" sz="2200"/>
              <a:t> as observations get older.</a:t>
            </a:r>
          </a:p>
        </p:txBody>
      </p:sp>
    </p:spTree>
    <p:extLst>
      <p:ext uri="{BB962C8B-B14F-4D97-AF65-F5344CB8AC3E}">
        <p14:creationId xmlns:p14="http://schemas.microsoft.com/office/powerpoint/2010/main" val="7477158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B0E38-0149-6111-F065-D3066852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2. The Core Formula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06C28-5EFC-6032-61DE-1254915DA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200"/>
                  <a:t>St​ = </a:t>
                </a:r>
                <a:r>
                  <a:rPr lang="el-GR" sz="2200"/>
                  <a:t>α</a:t>
                </a:r>
                <a:r>
                  <a:rPr lang="en-US" sz="2200"/>
                  <a:t>Xt ​+ (1 − </a:t>
                </a:r>
                <a:r>
                  <a:rPr lang="el-GR" sz="2200"/>
                  <a:t>α)</a:t>
                </a:r>
                <a:r>
                  <a:rPr lang="en-US" sz="2200"/>
                  <a:t>St − 1​ </a:t>
                </a:r>
              </a:p>
              <a:p>
                <a:r>
                  <a:rPr lang="en-US" sz="220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ar-AE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sz="2200"/>
                  <a:t>= </a:t>
                </a:r>
                <a:r>
                  <a:rPr lang="en-US" sz="2200"/>
                  <a:t>smoothed value at time </a:t>
                </a:r>
                <a:r>
                  <a:rPr lang="en-US" sz="2200" i="1"/>
                  <a:t>t</a:t>
                </a:r>
                <a:endParaRPr lang="en-US" sz="22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sz="2200"/>
                  <a:t>= </a:t>
                </a:r>
                <a:r>
                  <a:rPr lang="en-US" sz="2200"/>
                  <a:t>actual observation at time </a:t>
                </a:r>
                <a:r>
                  <a:rPr lang="en-US" sz="2200" i="1"/>
                  <a:t>t</a:t>
                </a:r>
                <a:endParaRPr lang="en-US" sz="2200"/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200"/>
                  <a:t>= smoothing factor (0 &lt; </a:t>
                </a:r>
                <a:r>
                  <a:rPr lang="el-GR" sz="2200"/>
                  <a:t>α &lt; 1)</a:t>
                </a:r>
              </a:p>
              <a:p>
                <a:pPr marL="0" indent="0">
                  <a:buNone/>
                </a:pPr>
                <a:r>
                  <a:rPr lang="en-US" sz="2200"/>
                  <a:t>If </a:t>
                </a:r>
                <a:r>
                  <a:rPr lang="el-GR" sz="2200"/>
                  <a:t>α = 0.2 → </a:t>
                </a:r>
                <a:r>
                  <a:rPr lang="en-US" sz="2200"/>
                  <a:t>Slow response (smoother curve).</a:t>
                </a:r>
                <a:br>
                  <a:rPr lang="en-US" sz="2200"/>
                </a:br>
                <a:r>
                  <a:rPr lang="en-US" sz="2200"/>
                  <a:t>If </a:t>
                </a:r>
                <a:r>
                  <a:rPr lang="el-GR" sz="2200"/>
                  <a:t>α = 0.8 → </a:t>
                </a:r>
                <a:r>
                  <a:rPr lang="en-US" sz="2200"/>
                  <a:t>Quick response (less smoothing, more reactive).</a:t>
                </a:r>
              </a:p>
              <a:p>
                <a:endParaRPr lang="en-US" sz="2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06C28-5EFC-6032-61DE-1254915DA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  <a:blipFill>
                <a:blip r:embed="rId2"/>
                <a:stretch>
                  <a:fillRect l="-1273" r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43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B3999-E2D4-63C8-AFE3-7F53BCCF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0581EC-D215-57B6-189B-3D54E960BFEE}"/>
              </a:ext>
            </a:extLst>
          </p:cNvPr>
          <p:cNvSpPr txBox="1"/>
          <p:nvPr/>
        </p:nvSpPr>
        <p:spPr>
          <a:xfrm>
            <a:off x="1236000" y="1659285"/>
            <a:ext cx="9720000" cy="35394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Create </a:t>
            </a:r>
            <a:r>
              <a:rPr lang="en-US" sz="2800" err="1">
                <a:latin typeface="Consolas" panose="020B0609020204030204" pitchFamily="49" charset="0"/>
              </a:rPr>
              <a:t>DataFrame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pd.DataFrame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{</a:t>
            </a:r>
          </a:p>
          <a:p>
            <a:r>
              <a:rPr lang="en-US" sz="2800">
                <a:latin typeface="Consolas" panose="020B0609020204030204" pitchFamily="49" charset="0"/>
              </a:rPr>
              <a:t>		'Date': 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	'Sales': sales</a:t>
            </a:r>
          </a:p>
          <a:p>
            <a:r>
              <a:rPr lang="en-US" sz="2800">
                <a:latin typeface="Consolas" panose="020B0609020204030204" pitchFamily="49" charset="0"/>
              </a:rPr>
              <a:t>	}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df.set_index</a:t>
            </a:r>
            <a:r>
              <a:rPr lang="en-US" sz="2800">
                <a:latin typeface="Consolas" panose="020B0609020204030204" pitchFamily="49" charset="0"/>
              </a:rPr>
              <a:t>('Date', </a:t>
            </a:r>
            <a:r>
              <a:rPr lang="en-US" sz="2800" err="1">
                <a:latin typeface="Consolas" panose="020B0609020204030204" pitchFamily="49" charset="0"/>
              </a:rPr>
              <a:t>inplace</a:t>
            </a:r>
            <a:r>
              <a:rPr lang="en-US" sz="2800">
                <a:latin typeface="Consolas" panose="020B0609020204030204" pitchFamily="49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24925341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49A02-D474-D896-1B88-45FBB6DF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Why It’s Important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DB20D8-DB9D-E279-4F92-05C6F6C77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157141"/>
              </p:ext>
            </p:extLst>
          </p:nvPr>
        </p:nvGraphicFramePr>
        <p:xfrm>
          <a:off x="712682" y="2633472"/>
          <a:ext cx="10763589" cy="3586355"/>
        </p:xfrm>
        <a:graphic>
          <a:graphicData uri="http://schemas.openxmlformats.org/drawingml/2006/table">
            <a:tbl>
              <a:tblPr/>
              <a:tblGrid>
                <a:gridCol w="3912386">
                  <a:extLst>
                    <a:ext uri="{9D8B030D-6E8A-4147-A177-3AD203B41FA5}">
                      <a16:colId xmlns:a16="http://schemas.microsoft.com/office/drawing/2014/main" val="932459529"/>
                    </a:ext>
                  </a:extLst>
                </a:gridCol>
                <a:gridCol w="1738838">
                  <a:extLst>
                    <a:ext uri="{9D8B030D-6E8A-4147-A177-3AD203B41FA5}">
                      <a16:colId xmlns:a16="http://schemas.microsoft.com/office/drawing/2014/main" val="1806408333"/>
                    </a:ext>
                  </a:extLst>
                </a:gridCol>
                <a:gridCol w="5112365">
                  <a:extLst>
                    <a:ext uri="{9D8B030D-6E8A-4147-A177-3AD203B41FA5}">
                      <a16:colId xmlns:a16="http://schemas.microsoft.com/office/drawing/2014/main" val="719859661"/>
                    </a:ext>
                  </a:extLst>
                </a:gridCol>
              </a:tblGrid>
              <a:tr h="7172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Concept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SMA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Exponential Smoothing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85858"/>
                  </a:ext>
                </a:extLst>
              </a:tr>
              <a:tr h="7172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Weight distribution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Equal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Exponentially decreasing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868393"/>
                  </a:ext>
                </a:extLst>
              </a:tr>
              <a:tr h="7172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Sensitivity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Slow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Adjustable via </a:t>
                      </a:r>
                      <a:r>
                        <a:rPr lang="el-GR" sz="3200"/>
                        <a:t>α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206324"/>
                  </a:ext>
                </a:extLst>
              </a:tr>
              <a:tr h="7172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Lag effect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Larger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Smaller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527992"/>
                  </a:ext>
                </a:extLst>
              </a:tr>
              <a:tr h="7172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Adaptability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Static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Adaptive to new changes</a:t>
                      </a:r>
                    </a:p>
                  </a:txBody>
                  <a:tcPr marL="163016" marR="163016" marT="81508" marB="815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162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3628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967B5F-7DC4-F535-3122-ED5F5AEAC37F}"/>
              </a:ext>
            </a:extLst>
          </p:cNvPr>
          <p:cNvSpPr txBox="1"/>
          <p:nvPr/>
        </p:nvSpPr>
        <p:spPr>
          <a:xfrm>
            <a:off x="1179226" y="2890979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</a:rPr>
              <a:t>This makes </a:t>
            </a:r>
            <a:r>
              <a:rPr lang="en-US" sz="2800" b="1">
                <a:solidFill>
                  <a:schemeClr val="tx2"/>
                </a:solidFill>
              </a:rPr>
              <a:t>exponential smoothing ideal for trend detection</a:t>
            </a:r>
            <a:r>
              <a:rPr lang="en-US" sz="2800">
                <a:solidFill>
                  <a:schemeClr val="tx2"/>
                </a:solidFill>
              </a:rPr>
              <a:t> in data that evolves quickly — e.g., sales, temperature, or website traffic.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21453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DC6E-3BFC-475F-7F7B-CF370CE6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DA1CE-E452-C1E1-42F0-CE7667D14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We’ll reuse the </a:t>
            </a:r>
            <a:r>
              <a:rPr lang="en-US" b="1"/>
              <a:t>monthly retail sales data</a:t>
            </a:r>
            <a:r>
              <a:rPr lang="en-US"/>
              <a:t> (2015–2023) with trend and seasonality for consistency.</a:t>
            </a:r>
          </a:p>
        </p:txBody>
      </p:sp>
    </p:spTree>
    <p:extLst>
      <p:ext uri="{BB962C8B-B14F-4D97-AF65-F5344CB8AC3E}">
        <p14:creationId xmlns:p14="http://schemas.microsoft.com/office/powerpoint/2010/main" val="6242518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353E3C-7E4B-B25A-9CCC-397B68484696}"/>
              </a:ext>
            </a:extLst>
          </p:cNvPr>
          <p:cNvSpPr txBox="1"/>
          <p:nvPr/>
        </p:nvSpPr>
        <p:spPr>
          <a:xfrm>
            <a:off x="1236000" y="2090172"/>
            <a:ext cx="9720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Create time index</a:t>
            </a:r>
          </a:p>
          <a:p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pd.date_range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start='2015-01-01’, </a:t>
            </a:r>
          </a:p>
          <a:p>
            <a:r>
              <a:rPr lang="en-US" sz="2800">
                <a:latin typeface="Consolas" panose="020B0609020204030204" pitchFamily="49" charset="0"/>
              </a:rPr>
              <a:t>	end='2023-12-31’, 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freq</a:t>
            </a:r>
            <a:r>
              <a:rPr lang="en-US" sz="2800">
                <a:latin typeface="Consolas" panose="020B0609020204030204" pitchFamily="49" charset="0"/>
              </a:rPr>
              <a:t>='M’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6053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C865F-EEA7-9624-A71E-27ED0F032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16D27-C785-A97C-9257-76C305C816BC}"/>
              </a:ext>
            </a:extLst>
          </p:cNvPr>
          <p:cNvSpPr txBox="1"/>
          <p:nvPr/>
        </p:nvSpPr>
        <p:spPr>
          <a:xfrm>
            <a:off x="1236000" y="1659285"/>
            <a:ext cx="9720000" cy="35394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Generate synthetic sales data</a:t>
            </a:r>
          </a:p>
          <a:p>
            <a:r>
              <a:rPr lang="en-US" sz="2800" err="1">
                <a:latin typeface="Consolas" panose="020B0609020204030204" pitchFamily="49" charset="0"/>
              </a:rPr>
              <a:t>np.random.seed</a:t>
            </a:r>
            <a:r>
              <a:rPr lang="en-US" sz="2800">
                <a:latin typeface="Consolas" panose="020B0609020204030204" pitchFamily="49" charset="0"/>
              </a:rPr>
              <a:t>(42)</a:t>
            </a:r>
          </a:p>
          <a:p>
            <a:r>
              <a:rPr lang="en-US" sz="2800">
                <a:latin typeface="Consolas" panose="020B0609020204030204" pitchFamily="49" charset="0"/>
              </a:rPr>
              <a:t>trend = </a:t>
            </a:r>
            <a:r>
              <a:rPr lang="en-US" sz="2800" err="1">
                <a:latin typeface="Consolas" panose="020B0609020204030204" pitchFamily="49" charset="0"/>
              </a:rPr>
              <a:t>np.linspace</a:t>
            </a:r>
            <a:r>
              <a:rPr lang="en-US" sz="2800">
                <a:latin typeface="Consolas" panose="020B0609020204030204" pitchFamily="49" charset="0"/>
              </a:rPr>
              <a:t>(100, 300,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r>
              <a:rPr lang="en-US" sz="2800">
                <a:latin typeface="Consolas" panose="020B0609020204030204" pitchFamily="49" charset="0"/>
              </a:rPr>
              <a:t>seasonality = 20 * \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np.sin</a:t>
            </a:r>
            <a:r>
              <a:rPr lang="en-US" sz="2800">
                <a:latin typeface="Consolas" panose="020B0609020204030204" pitchFamily="49" charset="0"/>
              </a:rPr>
              <a:t>(2 * </a:t>
            </a:r>
            <a:r>
              <a:rPr lang="en-US" sz="2800" err="1">
                <a:latin typeface="Consolas" panose="020B0609020204030204" pitchFamily="49" charset="0"/>
              </a:rPr>
              <a:t>np.pi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 err="1">
                <a:latin typeface="Consolas" panose="020B0609020204030204" pitchFamily="49" charset="0"/>
              </a:rPr>
              <a:t>date_rng.month</a:t>
            </a:r>
            <a:r>
              <a:rPr lang="en-US" sz="2800">
                <a:latin typeface="Consolas" panose="020B0609020204030204" pitchFamily="49" charset="0"/>
              </a:rPr>
              <a:t> / 12)</a:t>
            </a:r>
          </a:p>
          <a:p>
            <a:r>
              <a:rPr lang="en-US" sz="2800">
                <a:latin typeface="Consolas" panose="020B0609020204030204" pitchFamily="49" charset="0"/>
              </a:rPr>
              <a:t>noise = </a:t>
            </a:r>
            <a:r>
              <a:rPr lang="en-US" sz="2800" err="1">
                <a:latin typeface="Consolas" panose="020B0609020204030204" pitchFamily="49" charset="0"/>
              </a:rPr>
              <a:t>np.random.normal</a:t>
            </a:r>
            <a:r>
              <a:rPr lang="en-US" sz="2800">
                <a:latin typeface="Consolas" panose="020B0609020204030204" pitchFamily="49" charset="0"/>
              </a:rPr>
              <a:t>(0, 8,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sales = trend + seasonality + noise</a:t>
            </a:r>
          </a:p>
        </p:txBody>
      </p:sp>
    </p:spTree>
    <p:extLst>
      <p:ext uri="{BB962C8B-B14F-4D97-AF65-F5344CB8AC3E}">
        <p14:creationId xmlns:p14="http://schemas.microsoft.com/office/powerpoint/2010/main" val="32601117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3B87-F248-2327-245A-1A394C9C8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8F76D-34BE-1478-B7CC-6D78348F5BDA}"/>
              </a:ext>
            </a:extLst>
          </p:cNvPr>
          <p:cNvSpPr txBox="1"/>
          <p:nvPr/>
        </p:nvSpPr>
        <p:spPr>
          <a:xfrm>
            <a:off x="1236000" y="1874729"/>
            <a:ext cx="9720000" cy="31085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pd.DataFrame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{</a:t>
            </a:r>
          </a:p>
          <a:p>
            <a:r>
              <a:rPr lang="en-US" sz="2800">
                <a:latin typeface="Consolas" panose="020B0609020204030204" pitchFamily="49" charset="0"/>
              </a:rPr>
              <a:t>		'Date': 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,</a:t>
            </a:r>
          </a:p>
          <a:p>
            <a:r>
              <a:rPr lang="en-US" sz="2800">
                <a:latin typeface="Consolas" panose="020B0609020204030204" pitchFamily="49" charset="0"/>
              </a:rPr>
              <a:t>		'Sales': sales</a:t>
            </a:r>
          </a:p>
          <a:p>
            <a:r>
              <a:rPr lang="en-US" sz="2800">
                <a:latin typeface="Consolas" panose="020B0609020204030204" pitchFamily="49" charset="0"/>
              </a:rPr>
              <a:t>	}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df.set_index</a:t>
            </a:r>
            <a:r>
              <a:rPr lang="en-US" sz="2800">
                <a:latin typeface="Consolas" panose="020B0609020204030204" pitchFamily="49" charset="0"/>
              </a:rPr>
              <a:t>('Date', </a:t>
            </a:r>
            <a:r>
              <a:rPr lang="en-US" sz="2800" err="1">
                <a:latin typeface="Consolas" panose="020B0609020204030204" pitchFamily="49" charset="0"/>
              </a:rPr>
              <a:t>inplace</a:t>
            </a:r>
            <a:r>
              <a:rPr lang="en-US" sz="2800">
                <a:latin typeface="Consolas" panose="020B0609020204030204" pitchFamily="49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15759553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84DB-DB52-EA02-060E-58D73AB1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Step 1: Visualize the Original Series</a:t>
            </a:r>
          </a:p>
        </p:txBody>
      </p:sp>
    </p:spTree>
    <p:extLst>
      <p:ext uri="{BB962C8B-B14F-4D97-AF65-F5344CB8AC3E}">
        <p14:creationId xmlns:p14="http://schemas.microsoft.com/office/powerpoint/2010/main" val="10981726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FFF87-E0E6-FAE1-5C52-9B9D7F268EB6}"/>
              </a:ext>
            </a:extLst>
          </p:cNvPr>
          <p:cNvSpPr txBox="1"/>
          <p:nvPr/>
        </p:nvSpPr>
        <p:spPr>
          <a:xfrm>
            <a:off x="1675753" y="2951946"/>
            <a:ext cx="8850702" cy="954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err="1"/>
              <a:t>sns.lineplot</a:t>
            </a:r>
            <a:r>
              <a:rPr lang="en-US" sz="2800" b="1"/>
              <a:t>(x=</a:t>
            </a:r>
            <a:r>
              <a:rPr lang="en-US" sz="2800" b="1" err="1"/>
              <a:t>df.index</a:t>
            </a:r>
            <a:r>
              <a:rPr lang="en-US" sz="2800" b="1"/>
              <a:t>, y='Sales', data=</a:t>
            </a:r>
            <a:r>
              <a:rPr lang="en-US" sz="2800" b="1" err="1"/>
              <a:t>df</a:t>
            </a:r>
            <a:r>
              <a:rPr lang="en-US" sz="2800" b="1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39F5F-BA4C-DE9D-2B73-298F8FE56C8A}"/>
              </a:ext>
            </a:extLst>
          </p:cNvPr>
          <p:cNvSpPr txBox="1"/>
          <p:nvPr/>
        </p:nvSpPr>
        <p:spPr>
          <a:xfrm>
            <a:off x="1151540" y="4749166"/>
            <a:ext cx="98858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/>
              <a:t>You’ll notice upward movement, seasonal waves, and random noise — the same pattern we’ll now smooth.</a:t>
            </a:r>
          </a:p>
        </p:txBody>
      </p:sp>
    </p:spTree>
    <p:extLst>
      <p:ext uri="{BB962C8B-B14F-4D97-AF65-F5344CB8AC3E}">
        <p14:creationId xmlns:p14="http://schemas.microsoft.com/office/powerpoint/2010/main" val="30149153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1137D-3FC0-E14F-01A0-C7C43E4A3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1321056"/>
            <a:ext cx="10684151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Step 2: Apply Exponential Smoothing (Single Smoothing)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D0C5-B704-0B8D-E90C-06BB34A1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395" y="3525490"/>
            <a:ext cx="9469211" cy="865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Pandas provides a built-in </a:t>
            </a:r>
            <a:r>
              <a:rPr lang="en-US"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exponential weighted moving average (EWMA)</a:t>
            </a: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via .</a:t>
            </a:r>
            <a:r>
              <a:rPr lang="en-US" sz="2400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ewm</a:t>
            </a: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().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70636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A7B619-0CBD-7A41-2479-B50DA6B1813E}"/>
              </a:ext>
            </a:extLst>
          </p:cNvPr>
          <p:cNvSpPr txBox="1"/>
          <p:nvPr/>
        </p:nvSpPr>
        <p:spPr>
          <a:xfrm>
            <a:off x="1236000" y="2090172"/>
            <a:ext cx="9720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Apply exponential smoothing with alpha = 0.3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['ES_0.3'] = (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['Sales’]</a:t>
            </a:r>
          </a:p>
          <a:p>
            <a:r>
              <a:rPr lang="en-US" sz="2800">
                <a:latin typeface="Consolas" panose="020B0609020204030204" pitchFamily="49" charset="0"/>
              </a:rPr>
              <a:t>	.</a:t>
            </a:r>
            <a:r>
              <a:rPr lang="en-US" sz="2800" err="1">
                <a:latin typeface="Consolas" panose="020B0609020204030204" pitchFamily="49" charset="0"/>
              </a:rPr>
              <a:t>ewm</a:t>
            </a:r>
            <a:r>
              <a:rPr lang="en-US" sz="2800">
                <a:latin typeface="Consolas" panose="020B0609020204030204" pitchFamily="49" charset="0"/>
              </a:rPr>
              <a:t>(alpha=0.3, adjust=False)</a:t>
            </a:r>
          </a:p>
          <a:p>
            <a:r>
              <a:rPr lang="en-US" sz="2800">
                <a:latin typeface="Consolas" panose="020B0609020204030204" pitchFamily="49" charset="0"/>
              </a:rPr>
              <a:t>	.mean()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058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5D247-8559-A2E7-9E85-72108636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1: Line Plot using Matplotlib and Seaborn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823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3C02A-1FEA-A0ED-A710-04D07DF5E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FEEF7-133D-CEFD-FD99-0AE3DECFC5DB}"/>
              </a:ext>
            </a:extLst>
          </p:cNvPr>
          <p:cNvSpPr txBox="1"/>
          <p:nvPr/>
        </p:nvSpPr>
        <p:spPr>
          <a:xfrm>
            <a:off x="1236000" y="1012954"/>
            <a:ext cx="9720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y='Sales',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</a:t>
            </a:r>
          </a:p>
          <a:p>
            <a:r>
              <a:rPr lang="en-US" sz="2800">
                <a:latin typeface="Consolas" panose="020B0609020204030204" pitchFamily="49" charset="0"/>
              </a:rPr>
              <a:t>	label='Original', alpha=0.5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y='ES_0.3',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</a:t>
            </a:r>
          </a:p>
          <a:p>
            <a:r>
              <a:rPr lang="en-US" sz="2800">
                <a:latin typeface="Consolas" panose="020B0609020204030204" pitchFamily="49" charset="0"/>
              </a:rPr>
              <a:t>	label='Exponential Smoothing (α=0.3)’,</a:t>
            </a:r>
          </a:p>
          <a:p>
            <a:r>
              <a:rPr lang="en-US" sz="2800">
                <a:latin typeface="Consolas" panose="020B0609020204030204" pitchFamily="49" charset="0"/>
              </a:rPr>
              <a:t>	color='red’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372907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C0FD2-42AD-852C-1A68-C9376B42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DDFD36-3583-C60D-DBEC-8A2922481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Red line follows the trend more smoothly than the raw data.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Recent points have more influence, making it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responsive but stable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9438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11400-91D9-8DDF-3335-E9CE39E1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3: Compare Different α Values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D47A-ADF6-B9B2-B68F-868F20FAA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The </a:t>
            </a:r>
            <a:r>
              <a:rPr lang="en-US" sz="2200" b="1"/>
              <a:t>smoothing factor α</a:t>
            </a:r>
            <a:r>
              <a:rPr lang="en-US" sz="2200"/>
              <a:t> controls how responsive the model is to changes.</a:t>
            </a:r>
          </a:p>
        </p:txBody>
      </p:sp>
    </p:spTree>
    <p:extLst>
      <p:ext uri="{BB962C8B-B14F-4D97-AF65-F5344CB8AC3E}">
        <p14:creationId xmlns:p14="http://schemas.microsoft.com/office/powerpoint/2010/main" val="41928390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ACE0B-93F7-4CE4-C2B4-D8F5FCC726C7}"/>
              </a:ext>
            </a:extLst>
          </p:cNvPr>
          <p:cNvSpPr txBox="1"/>
          <p:nvPr/>
        </p:nvSpPr>
        <p:spPr>
          <a:xfrm>
            <a:off x="1236000" y="1659285"/>
            <a:ext cx="9720000" cy="35394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['ES_0.1']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</a:t>
            </a:r>
            <a:r>
              <a:rPr lang="en-US" sz="2800" err="1">
                <a:latin typeface="Consolas" panose="020B0609020204030204" pitchFamily="49" charset="0"/>
              </a:rPr>
              <a:t>ewm</a:t>
            </a:r>
            <a:r>
              <a:rPr lang="en-US" sz="2800">
                <a:latin typeface="Consolas" panose="020B0609020204030204" pitchFamily="49" charset="0"/>
              </a:rPr>
              <a:t>(alpha=0.1, adjust=False).mean()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['ES_0.5']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</a:t>
            </a:r>
            <a:r>
              <a:rPr lang="en-US" sz="2800" err="1">
                <a:latin typeface="Consolas" panose="020B0609020204030204" pitchFamily="49" charset="0"/>
              </a:rPr>
              <a:t>ewm</a:t>
            </a:r>
            <a:r>
              <a:rPr lang="en-US" sz="2800">
                <a:latin typeface="Consolas" panose="020B0609020204030204" pitchFamily="49" charset="0"/>
              </a:rPr>
              <a:t>(alpha=0.5, adjust=False).mean()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['ES_0.8']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</a:t>
            </a:r>
            <a:r>
              <a:rPr lang="en-US" sz="2800" err="1">
                <a:latin typeface="Consolas" panose="020B0609020204030204" pitchFamily="49" charset="0"/>
              </a:rPr>
              <a:t>ewm</a:t>
            </a:r>
            <a:r>
              <a:rPr lang="en-US" sz="2800">
                <a:latin typeface="Consolas" panose="020B0609020204030204" pitchFamily="49" charset="0"/>
              </a:rPr>
              <a:t>(alpha=0.8, adjust=False).mean()</a:t>
            </a:r>
          </a:p>
        </p:txBody>
      </p:sp>
    </p:spTree>
    <p:extLst>
      <p:ext uri="{BB962C8B-B14F-4D97-AF65-F5344CB8AC3E}">
        <p14:creationId xmlns:p14="http://schemas.microsoft.com/office/powerpoint/2010/main" val="13216640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96B08-9D91-7ED7-A389-B4A99984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B325CD-9412-D278-8199-634EB5192044}"/>
              </a:ext>
            </a:extLst>
          </p:cNvPr>
          <p:cNvSpPr txBox="1"/>
          <p:nvPr/>
        </p:nvSpPr>
        <p:spPr>
          <a:xfrm>
            <a:off x="1236000" y="1012954"/>
            <a:ext cx="9720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y='Sales',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label='Original', alpha=0.4)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y='ES_0.1',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label='α=0.1’)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y='ES_0.5',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label='α=0.5’)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y='ES_0.8',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label='α=0.8')</a:t>
            </a:r>
          </a:p>
        </p:txBody>
      </p:sp>
    </p:spTree>
    <p:extLst>
      <p:ext uri="{BB962C8B-B14F-4D97-AF65-F5344CB8AC3E}">
        <p14:creationId xmlns:p14="http://schemas.microsoft.com/office/powerpoint/2010/main" val="32057673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78523-B5A2-F604-D2DE-71F166BB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Interpretation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C35D7E-0EA8-5F3B-D9BA-1C795A4EC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574033"/>
              </p:ext>
            </p:extLst>
          </p:nvPr>
        </p:nvGraphicFramePr>
        <p:xfrm>
          <a:off x="320040" y="2756019"/>
          <a:ext cx="11548872" cy="334126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2204659">
                  <a:extLst>
                    <a:ext uri="{9D8B030D-6E8A-4147-A177-3AD203B41FA5}">
                      <a16:colId xmlns:a16="http://schemas.microsoft.com/office/drawing/2014/main" val="3709489577"/>
                    </a:ext>
                  </a:extLst>
                </a:gridCol>
                <a:gridCol w="3932314">
                  <a:extLst>
                    <a:ext uri="{9D8B030D-6E8A-4147-A177-3AD203B41FA5}">
                      <a16:colId xmlns:a16="http://schemas.microsoft.com/office/drawing/2014/main" val="2791843748"/>
                    </a:ext>
                  </a:extLst>
                </a:gridCol>
                <a:gridCol w="5411899">
                  <a:extLst>
                    <a:ext uri="{9D8B030D-6E8A-4147-A177-3AD203B41FA5}">
                      <a16:colId xmlns:a16="http://schemas.microsoft.com/office/drawing/2014/main" val="619649564"/>
                    </a:ext>
                  </a:extLst>
                </a:gridCol>
              </a:tblGrid>
              <a:tr h="668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200" b="0" cap="none" spc="0">
                          <a:solidFill>
                            <a:schemeClr val="bg1"/>
                          </a:solidFill>
                        </a:rPr>
                        <a:t>α </a:t>
                      </a:r>
                      <a:r>
                        <a:rPr lang="en-US" sz="2200" b="0" cap="none" spc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 marL="183534" marR="141180" marT="141180" marB="1411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0" cap="none" spc="0">
                          <a:solidFill>
                            <a:schemeClr val="bg1"/>
                          </a:solidFill>
                        </a:rPr>
                        <a:t>Behavior</a:t>
                      </a:r>
                    </a:p>
                  </a:txBody>
                  <a:tcPr marL="183534" marR="141180" marT="141180" marB="1411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83534" marR="141180" marT="141180" marB="1411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92485"/>
                  </a:ext>
                </a:extLst>
              </a:tr>
              <a:tr h="668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183534" marR="141180" marT="141180" marB="1411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Very smooth</a:t>
                      </a:r>
                    </a:p>
                  </a:txBody>
                  <a:tcPr marL="183534" marR="141180" marT="141180" marB="14118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Slow to react, ignores short-term spikes</a:t>
                      </a:r>
                    </a:p>
                  </a:txBody>
                  <a:tcPr marL="183534" marR="141180" marT="141180" marB="14118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96675"/>
                  </a:ext>
                </a:extLst>
              </a:tr>
              <a:tr h="668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marL="183534" marR="141180" marT="141180" marB="14118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Balanced</a:t>
                      </a:r>
                    </a:p>
                  </a:txBody>
                  <a:tcPr marL="183534" marR="141180" marT="141180" marB="14118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Good for medium-term trend</a:t>
                      </a:r>
                    </a:p>
                  </a:txBody>
                  <a:tcPr marL="183534" marR="141180" marT="141180" marB="14118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42054"/>
                  </a:ext>
                </a:extLst>
              </a:tr>
              <a:tr h="668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83534" marR="141180" marT="141180" marB="1411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More responsive</a:t>
                      </a:r>
                    </a:p>
                  </a:txBody>
                  <a:tcPr marL="183534" marR="141180" marT="141180" marB="14118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Reacts faster to recent changes</a:t>
                      </a:r>
                    </a:p>
                  </a:txBody>
                  <a:tcPr marL="183534" marR="141180" marT="141180" marB="14118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80552"/>
                  </a:ext>
                </a:extLst>
              </a:tr>
              <a:tr h="668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marL="183534" marR="141180" marT="141180" marB="14118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Highly sensitive</a:t>
                      </a:r>
                    </a:p>
                  </a:txBody>
                  <a:tcPr marL="183534" marR="141180" marT="141180" marB="14118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Follows data closely (less smoothing)</a:t>
                      </a:r>
                    </a:p>
                  </a:txBody>
                  <a:tcPr marL="183534" marR="141180" marT="141180" marB="14118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646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754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7B531-E4E4-7DBC-D5FD-FB76969E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000"/>
              <a:t>Step 4: Using </a:t>
            </a:r>
            <a:r>
              <a:rPr lang="en-US" sz="5000" err="1"/>
              <a:t>Statsmodels</a:t>
            </a:r>
            <a:r>
              <a:rPr lang="en-US" sz="5000"/>
              <a:t> — Simple Exponential Smoothing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1F62-7FDE-8BFE-12C3-06203B6EB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You can also use the </a:t>
            </a:r>
            <a:r>
              <a:rPr lang="en-US" sz="2200" b="1"/>
              <a:t>SimpleExpSmoothing</a:t>
            </a:r>
            <a:r>
              <a:rPr lang="en-US" sz="2200"/>
              <a:t> class from statsmodels.tsa.holtwinters for more control.</a:t>
            </a:r>
          </a:p>
        </p:txBody>
      </p:sp>
    </p:spTree>
    <p:extLst>
      <p:ext uri="{BB962C8B-B14F-4D97-AF65-F5344CB8AC3E}">
        <p14:creationId xmlns:p14="http://schemas.microsoft.com/office/powerpoint/2010/main" val="39291442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6CA623-2C0F-E8E6-9B70-CB98F87254CF}"/>
              </a:ext>
            </a:extLst>
          </p:cNvPr>
          <p:cNvSpPr txBox="1"/>
          <p:nvPr/>
        </p:nvSpPr>
        <p:spPr>
          <a:xfrm>
            <a:off x="1236000" y="1874728"/>
            <a:ext cx="9720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from </a:t>
            </a:r>
            <a:r>
              <a:rPr lang="en-US" sz="2800" err="1">
                <a:latin typeface="Consolas" panose="020B0609020204030204" pitchFamily="49" charset="0"/>
              </a:rPr>
              <a:t>statsmodels.tsa.holtwinters</a:t>
            </a:r>
            <a:r>
              <a:rPr lang="en-US" sz="2800">
                <a:latin typeface="Consolas" panose="020B0609020204030204" pitchFamily="49" charset="0"/>
              </a:rPr>
              <a:t> import </a:t>
            </a:r>
            <a:r>
              <a:rPr lang="en-US" sz="2800" err="1">
                <a:latin typeface="Consolas" panose="020B0609020204030204" pitchFamily="49" charset="0"/>
              </a:rPr>
              <a:t>SimpleExpSmoothing</a:t>
            </a:r>
            <a:endParaRPr lang="en-US" sz="2800">
              <a:latin typeface="Consolas" panose="020B0609020204030204" pitchFamily="49" charset="0"/>
            </a:endParaRP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model = </a:t>
            </a:r>
            <a:r>
              <a:rPr lang="en-US" sz="2800" err="1">
                <a:latin typeface="Consolas" panose="020B0609020204030204" pitchFamily="49" charset="0"/>
              </a:rPr>
              <a:t>SimpleExpSmoothing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['Sales'])</a:t>
            </a:r>
          </a:p>
          <a:p>
            <a:r>
              <a:rPr lang="en-US" sz="2800">
                <a:latin typeface="Consolas" panose="020B0609020204030204" pitchFamily="49" charset="0"/>
              </a:rPr>
              <a:t>fit = </a:t>
            </a:r>
            <a:r>
              <a:rPr lang="en-US" sz="2800" err="1">
                <a:latin typeface="Consolas" panose="020B0609020204030204" pitchFamily="49" charset="0"/>
              </a:rPr>
              <a:t>model.fit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smoothing_level</a:t>
            </a:r>
            <a:r>
              <a:rPr lang="en-US" sz="2800">
                <a:latin typeface="Consolas" panose="020B0609020204030204" pitchFamily="49" charset="0"/>
              </a:rPr>
              <a:t>=0.3, optimized=False)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['SES_0.3'] = </a:t>
            </a:r>
            <a:r>
              <a:rPr lang="en-US" sz="2800" err="1">
                <a:latin typeface="Consolas" panose="020B0609020204030204" pitchFamily="49" charset="0"/>
              </a:rPr>
              <a:t>fit.fittedvalues</a:t>
            </a:r>
            <a:endParaRPr 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08028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043BF-EC3A-B4F4-A7C5-6804FE2C0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DDDEF1-D0F3-D9F8-B643-FF589F68C7DA}"/>
              </a:ext>
            </a:extLst>
          </p:cNvPr>
          <p:cNvSpPr txBox="1"/>
          <p:nvPr/>
        </p:nvSpPr>
        <p:spPr>
          <a:xfrm>
            <a:off x="1236000" y="1659285"/>
            <a:ext cx="9720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y='Sales',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label='Original', alpha=0.5)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y='SES_0.3',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label='Simple Exp Smoothing (α=0.3)', color='red’)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414291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338FC4-3DC5-2A30-9046-6030B27996FD}"/>
              </a:ext>
            </a:extLst>
          </p:cNvPr>
          <p:cNvSpPr txBox="1"/>
          <p:nvPr/>
        </p:nvSpPr>
        <p:spPr>
          <a:xfrm>
            <a:off x="1236000" y="2951946"/>
            <a:ext cx="9720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/>
              <a:t>The results match </a:t>
            </a:r>
            <a:r>
              <a:rPr lang="en-US" sz="2800">
                <a:latin typeface="Courier New" panose="02070309020205020404" pitchFamily="49" charset="0"/>
              </a:rPr>
              <a:t>.</a:t>
            </a:r>
            <a:r>
              <a:rPr lang="en-US" sz="2800" err="1">
                <a:latin typeface="Courier New" panose="02070309020205020404" pitchFamily="49" charset="0"/>
              </a:rPr>
              <a:t>ewm</a:t>
            </a:r>
            <a:r>
              <a:rPr lang="en-US" sz="2800">
                <a:latin typeface="Courier New" panose="02070309020205020404" pitchFamily="49" charset="0"/>
              </a:rPr>
              <a:t>()</a:t>
            </a:r>
            <a:r>
              <a:rPr lang="en-US" sz="2800"/>
              <a:t> but are easier to extend later (e.g., to double or triple exponential smoothing).</a:t>
            </a:r>
          </a:p>
        </p:txBody>
      </p:sp>
    </p:spTree>
    <p:extLst>
      <p:ext uri="{BB962C8B-B14F-4D97-AF65-F5344CB8AC3E}">
        <p14:creationId xmlns:p14="http://schemas.microsoft.com/office/powerpoint/2010/main" val="2690668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B2054-F769-C318-C762-5B8468C1D3CA}"/>
              </a:ext>
            </a:extLst>
          </p:cNvPr>
          <p:cNvSpPr txBox="1"/>
          <p:nvPr/>
        </p:nvSpPr>
        <p:spPr>
          <a:xfrm>
            <a:off x="1099868" y="1379577"/>
            <a:ext cx="9720000" cy="48320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import </a:t>
            </a:r>
            <a:r>
              <a:rPr lang="en-US" sz="2800" err="1">
                <a:latin typeface="Consolas" panose="020B0609020204030204" pitchFamily="49" charset="0"/>
              </a:rPr>
              <a:t>matplotlib.pyplot</a:t>
            </a:r>
            <a:r>
              <a:rPr lang="en-US" sz="2800">
                <a:latin typeface="Consolas" panose="020B0609020204030204" pitchFamily="49" charset="0"/>
              </a:rPr>
              <a:t> as </a:t>
            </a:r>
            <a:r>
              <a:rPr lang="en-US" sz="2800" err="1">
                <a:latin typeface="Consolas" panose="020B0609020204030204" pitchFamily="49" charset="0"/>
              </a:rPr>
              <a:t>plt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import seaborn as </a:t>
            </a:r>
            <a:r>
              <a:rPr lang="en-US" sz="2800" err="1">
                <a:latin typeface="Consolas" panose="020B0609020204030204" pitchFamily="49" charset="0"/>
              </a:rPr>
              <a:t>sns</a:t>
            </a:r>
            <a:endParaRPr lang="en-US" sz="2800">
              <a:latin typeface="Consolas" panose="020B0609020204030204" pitchFamily="49" charset="0"/>
            </a:endParaRP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plt.figure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figsize</a:t>
            </a:r>
            <a:r>
              <a:rPr lang="en-US" sz="2800">
                <a:latin typeface="Consolas" panose="020B0609020204030204" pitchFamily="49" charset="0"/>
              </a:rPr>
              <a:t>=(12, 6))</a:t>
            </a:r>
          </a:p>
          <a:p>
            <a:r>
              <a:rPr lang="en-US" sz="2800" b="1" err="1">
                <a:latin typeface="Consolas" panose="020B0609020204030204" pitchFamily="49" charset="0"/>
              </a:rPr>
              <a:t>sns.lineplot</a:t>
            </a:r>
            <a:r>
              <a:rPr lang="en-US" sz="2800" b="1">
                <a:latin typeface="Consolas" panose="020B0609020204030204" pitchFamily="49" charset="0"/>
              </a:rPr>
              <a:t>(x=</a:t>
            </a:r>
            <a:r>
              <a:rPr lang="en-US" sz="2800" b="1" err="1">
                <a:latin typeface="Consolas" panose="020B0609020204030204" pitchFamily="49" charset="0"/>
              </a:rPr>
              <a:t>df.index</a:t>
            </a:r>
            <a:r>
              <a:rPr lang="en-US" sz="2800" b="1">
                <a:latin typeface="Consolas" panose="020B0609020204030204" pitchFamily="49" charset="0"/>
              </a:rPr>
              <a:t>, y=</a:t>
            </a:r>
            <a:r>
              <a:rPr lang="en-US" sz="2800" b="1" err="1">
                <a:latin typeface="Consolas" panose="020B0609020204030204" pitchFamily="49" charset="0"/>
              </a:rPr>
              <a:t>df</a:t>
            </a:r>
            <a:r>
              <a:rPr lang="en-US" sz="2800" b="1">
                <a:latin typeface="Consolas" panose="020B0609020204030204" pitchFamily="49" charset="0"/>
              </a:rPr>
              <a:t>['Sales'])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plt.title</a:t>
            </a:r>
            <a:r>
              <a:rPr lang="en-US" sz="2800">
                <a:latin typeface="Consolas" panose="020B0609020204030204" pitchFamily="49" charset="0"/>
              </a:rPr>
              <a:t>('Monthly Sales Over Time (2018–2023)', </a:t>
            </a:r>
            <a:r>
              <a:rPr lang="en-US" sz="2800" err="1">
                <a:latin typeface="Consolas" panose="020B0609020204030204" pitchFamily="49" charset="0"/>
              </a:rPr>
              <a:t>fontsize</a:t>
            </a:r>
            <a:r>
              <a:rPr lang="en-US" sz="2800">
                <a:latin typeface="Consolas" panose="020B0609020204030204" pitchFamily="49" charset="0"/>
              </a:rPr>
              <a:t>=14)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plt.xlabel</a:t>
            </a:r>
            <a:r>
              <a:rPr lang="en-US" sz="2800">
                <a:latin typeface="Consolas" panose="020B0609020204030204" pitchFamily="49" charset="0"/>
              </a:rPr>
              <a:t>('Date')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plt.ylabel</a:t>
            </a:r>
            <a:r>
              <a:rPr lang="en-US" sz="2800">
                <a:latin typeface="Consolas" panose="020B0609020204030204" pitchFamily="49" charset="0"/>
              </a:rPr>
              <a:t>('Sales ($)')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plt.grid</a:t>
            </a:r>
            <a:r>
              <a:rPr lang="en-US" sz="2800">
                <a:latin typeface="Consolas" panose="020B0609020204030204" pitchFamily="49" charset="0"/>
              </a:rPr>
              <a:t>(True)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72389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49D32-603E-CED9-6D26-E305B3B2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5: Compare Exponential vs. Simple Moving Average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6E3A8-0602-26E3-B5EA-48B06693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Let’s visualize both on the same plot to understand differences.</a:t>
            </a:r>
          </a:p>
        </p:txBody>
      </p:sp>
    </p:spTree>
    <p:extLst>
      <p:ext uri="{BB962C8B-B14F-4D97-AF65-F5344CB8AC3E}">
        <p14:creationId xmlns:p14="http://schemas.microsoft.com/office/powerpoint/2010/main" val="10356197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E7ED8D-604B-BB55-7C2B-6F45C3EE2939}"/>
              </a:ext>
            </a:extLst>
          </p:cNvPr>
          <p:cNvSpPr txBox="1"/>
          <p:nvPr/>
        </p:nvSpPr>
        <p:spPr>
          <a:xfrm>
            <a:off x="896068" y="797510"/>
            <a:ext cx="10399863" cy="526297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['SMA_12']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['Sales'].rolling(window=12).mean()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y='Sales',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label='Original', alpha=0.4)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y='SMA_12',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label='12-Month SMA’)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y='ES_0.3',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label='Exp Smoothing (α=0.3)', color='red')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295842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B27A6-CA0B-451B-7F07-66DE1D22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Key Difference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086D3E-4443-944A-4D0D-D84E9E176C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SMA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lags more and reacts slowly to new changes.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Exponential Smoothing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adapts faster while retaining stability.</a:t>
            </a:r>
          </a:p>
        </p:txBody>
      </p:sp>
    </p:spTree>
    <p:extLst>
      <p:ext uri="{BB962C8B-B14F-4D97-AF65-F5344CB8AC3E}">
        <p14:creationId xmlns:p14="http://schemas.microsoft.com/office/powerpoint/2010/main" val="32417223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D9086-CCB0-5FBA-3D40-448308F4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6: Extracting and Analyzing Residuals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92930-458A-6E14-8FC3-C948F8061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We can analyze deviations between actual and smoothed values to understand volatility.</a:t>
            </a:r>
          </a:p>
        </p:txBody>
      </p:sp>
    </p:spTree>
    <p:extLst>
      <p:ext uri="{BB962C8B-B14F-4D97-AF65-F5344CB8AC3E}">
        <p14:creationId xmlns:p14="http://schemas.microsoft.com/office/powerpoint/2010/main" val="19105109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EC0F00-4CDF-ABCF-104B-2A5423C9597C}"/>
              </a:ext>
            </a:extLst>
          </p:cNvPr>
          <p:cNvSpPr txBox="1"/>
          <p:nvPr/>
        </p:nvSpPr>
        <p:spPr>
          <a:xfrm>
            <a:off x="1236000" y="1228397"/>
            <a:ext cx="9720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['Residuals']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 -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['ES_0.3']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y='Residuals’, </a:t>
            </a:r>
          </a:p>
          <a:p>
            <a:r>
              <a:rPr lang="en-US" sz="2800">
                <a:latin typeface="Consolas" panose="020B0609020204030204" pitchFamily="49" charset="0"/>
              </a:rPr>
              <a:t>	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color='gray’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plt.axhline</a:t>
            </a:r>
            <a:r>
              <a:rPr lang="en-US" sz="2800">
                <a:latin typeface="Consolas" panose="020B0609020204030204" pitchFamily="49" charset="0"/>
              </a:rPr>
              <a:t>(0, color='red', </a:t>
            </a:r>
            <a:r>
              <a:rPr lang="en-US" sz="2800" err="1">
                <a:latin typeface="Consolas" panose="020B0609020204030204" pitchFamily="49" charset="0"/>
              </a:rPr>
              <a:t>linestyle</a:t>
            </a:r>
            <a:r>
              <a:rPr lang="en-US" sz="2800">
                <a:latin typeface="Consolas" panose="020B0609020204030204" pitchFamily="49" charset="0"/>
              </a:rPr>
              <a:t>='--’)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720643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DD5EA1-9520-1E31-24E4-56635D800AD9}"/>
              </a:ext>
            </a:extLst>
          </p:cNvPr>
          <p:cNvSpPr txBox="1"/>
          <p:nvPr/>
        </p:nvSpPr>
        <p:spPr>
          <a:xfrm>
            <a:off x="1236000" y="2951946"/>
            <a:ext cx="9720000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buNone/>
            </a:pPr>
            <a:r>
              <a:rPr lang="en-US" sz="2800"/>
              <a:t>Residuals that are mostly random (white noise) suggest a good smoothing fit.</a:t>
            </a:r>
          </a:p>
        </p:txBody>
      </p:sp>
    </p:spTree>
    <p:extLst>
      <p:ext uri="{BB962C8B-B14F-4D97-AF65-F5344CB8AC3E}">
        <p14:creationId xmlns:p14="http://schemas.microsoft.com/office/powerpoint/2010/main" val="40081411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A4F02-0D3C-16AC-C23C-4641F2C2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Use Cases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6C2D15-D57B-899A-528C-9EAC667A1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84451"/>
              </p:ext>
            </p:extLst>
          </p:nvPr>
        </p:nvGraphicFramePr>
        <p:xfrm>
          <a:off x="670695" y="2633472"/>
          <a:ext cx="10847564" cy="358635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892332">
                  <a:extLst>
                    <a:ext uri="{9D8B030D-6E8A-4147-A177-3AD203B41FA5}">
                      <a16:colId xmlns:a16="http://schemas.microsoft.com/office/drawing/2014/main" val="949331356"/>
                    </a:ext>
                  </a:extLst>
                </a:gridCol>
                <a:gridCol w="3732227">
                  <a:extLst>
                    <a:ext uri="{9D8B030D-6E8A-4147-A177-3AD203B41FA5}">
                      <a16:colId xmlns:a16="http://schemas.microsoft.com/office/drawing/2014/main" val="3551419366"/>
                    </a:ext>
                  </a:extLst>
                </a:gridCol>
                <a:gridCol w="3223005">
                  <a:extLst>
                    <a:ext uri="{9D8B030D-6E8A-4147-A177-3AD203B41FA5}">
                      <a16:colId xmlns:a16="http://schemas.microsoft.com/office/drawing/2014/main" val="695960372"/>
                    </a:ext>
                  </a:extLst>
                </a:gridCol>
              </a:tblGrid>
              <a:tr h="563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Scenario</a:t>
                      </a:r>
                    </a:p>
                  </a:txBody>
                  <a:tcPr marL="128084" marR="128084" marT="64042" marB="6404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Method</a:t>
                      </a:r>
                    </a:p>
                  </a:txBody>
                  <a:tcPr marL="128084" marR="128084" marT="64042" marB="6404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500"/>
                        <a:t>α </a:t>
                      </a:r>
                      <a:r>
                        <a:rPr lang="en-US" sz="2500"/>
                        <a:t>Value Suggestion</a:t>
                      </a:r>
                    </a:p>
                  </a:txBody>
                  <a:tcPr marL="128084" marR="128084" marT="64042" marB="64042" anchor="ctr"/>
                </a:tc>
                <a:extLst>
                  <a:ext uri="{0D108BD9-81ED-4DB2-BD59-A6C34878D82A}">
                    <a16:rowId xmlns:a16="http://schemas.microsoft.com/office/drawing/2014/main" val="1120273041"/>
                  </a:ext>
                </a:extLst>
              </a:tr>
              <a:tr h="9478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Stable, slow-changing data</a:t>
                      </a:r>
                    </a:p>
                  </a:txBody>
                  <a:tcPr marL="128084" marR="128084" marT="64042" marB="6404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Exponential Smoothing</a:t>
                      </a:r>
                    </a:p>
                  </a:txBody>
                  <a:tcPr marL="128084" marR="128084" marT="64042" marB="6404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500"/>
                        <a:t>α = 0.1–0.3</a:t>
                      </a:r>
                    </a:p>
                  </a:txBody>
                  <a:tcPr marL="128084" marR="128084" marT="64042" marB="64042" anchor="ctr"/>
                </a:tc>
                <a:extLst>
                  <a:ext uri="{0D108BD9-81ED-4DB2-BD59-A6C34878D82A}">
                    <a16:rowId xmlns:a16="http://schemas.microsoft.com/office/drawing/2014/main" val="3909418240"/>
                  </a:ext>
                </a:extLst>
              </a:tr>
              <a:tr h="9478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Volatile or fast-changing data</a:t>
                      </a:r>
                    </a:p>
                  </a:txBody>
                  <a:tcPr marL="128084" marR="128084" marT="64042" marB="6404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Exponential Smoothing</a:t>
                      </a:r>
                    </a:p>
                  </a:txBody>
                  <a:tcPr marL="128084" marR="128084" marT="64042" marB="6404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500"/>
                        <a:t>α = 0.5–0.8</a:t>
                      </a:r>
                    </a:p>
                  </a:txBody>
                  <a:tcPr marL="128084" marR="128084" marT="64042" marB="64042" anchor="ctr"/>
                </a:tc>
                <a:extLst>
                  <a:ext uri="{0D108BD9-81ED-4DB2-BD59-A6C34878D82A}">
                    <a16:rowId xmlns:a16="http://schemas.microsoft.com/office/drawing/2014/main" val="3993614081"/>
                  </a:ext>
                </a:extLst>
              </a:tr>
              <a:tr h="563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Daily stock data</a:t>
                      </a:r>
                    </a:p>
                  </a:txBody>
                  <a:tcPr marL="128084" marR="128084" marT="64042" marB="6404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EWMA</a:t>
                      </a:r>
                    </a:p>
                  </a:txBody>
                  <a:tcPr marL="128084" marR="128084" marT="64042" marB="6404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500"/>
                        <a:t>α = 0.6–0.9</a:t>
                      </a:r>
                    </a:p>
                  </a:txBody>
                  <a:tcPr marL="128084" marR="128084" marT="64042" marB="64042" anchor="ctr"/>
                </a:tc>
                <a:extLst>
                  <a:ext uri="{0D108BD9-81ED-4DB2-BD59-A6C34878D82A}">
                    <a16:rowId xmlns:a16="http://schemas.microsoft.com/office/drawing/2014/main" val="2611232194"/>
                  </a:ext>
                </a:extLst>
              </a:tr>
              <a:tr h="563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Monthly business trends</a:t>
                      </a:r>
                    </a:p>
                  </a:txBody>
                  <a:tcPr marL="128084" marR="128084" marT="64042" marB="6404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EWMA</a:t>
                      </a:r>
                    </a:p>
                  </a:txBody>
                  <a:tcPr marL="128084" marR="128084" marT="64042" marB="6404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500"/>
                        <a:t>α = 0.2–0.4</a:t>
                      </a:r>
                    </a:p>
                  </a:txBody>
                  <a:tcPr marL="128084" marR="128084" marT="64042" marB="64042" anchor="ctr"/>
                </a:tc>
                <a:extLst>
                  <a:ext uri="{0D108BD9-81ED-4DB2-BD59-A6C34878D82A}">
                    <a16:rowId xmlns:a16="http://schemas.microsoft.com/office/drawing/2014/main" val="1922400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5303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DFC51-C7F5-0F32-C501-8D4AC9FF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Common Pitfalls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5C68B9-B365-9036-44DD-982EC5EB90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Choosing α blindly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— Always test several α values for balance between responsiveness and smoothness.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Confusing smoothing with forecasting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— Exponential smoothing </a:t>
            </a:r>
            <a:r>
              <a:rPr kumimoji="0" lang="en-US" altLang="en-US" sz="2200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reveals patterns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; it doesn’t predict future values (unless extended to Holt-Winters).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Not handling missing values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— NaNs can distort results; use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fillna()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first.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Over-smoothing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— Too small α hides meaningful short-term variations.</a:t>
            </a:r>
          </a:p>
        </p:txBody>
      </p:sp>
    </p:spTree>
    <p:extLst>
      <p:ext uri="{BB962C8B-B14F-4D97-AF65-F5344CB8AC3E}">
        <p14:creationId xmlns:p14="http://schemas.microsoft.com/office/powerpoint/2010/main" val="39643252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5047F-A37B-3DB0-B46D-0CAF8C676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Performing Stationarity Checks on Time Series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DADA4-2351-F1E4-B773-B30C749C3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Lesson 6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563791 w 4243589"/>
              <a:gd name="csY1" fmla="*/ 0 h 18288"/>
              <a:gd name="csX2" fmla="*/ 1042710 w 4243589"/>
              <a:gd name="csY2" fmla="*/ 0 h 18288"/>
              <a:gd name="csX3" fmla="*/ 1564066 w 4243589"/>
              <a:gd name="csY3" fmla="*/ 0 h 18288"/>
              <a:gd name="csX4" fmla="*/ 2212729 w 4243589"/>
              <a:gd name="csY4" fmla="*/ 0 h 18288"/>
              <a:gd name="csX5" fmla="*/ 2776520 w 4243589"/>
              <a:gd name="csY5" fmla="*/ 0 h 18288"/>
              <a:gd name="csX6" fmla="*/ 3297875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637362 w 4243589"/>
              <a:gd name="csY9" fmla="*/ 18288 h 18288"/>
              <a:gd name="csX10" fmla="*/ 3116007 w 4243589"/>
              <a:gd name="csY10" fmla="*/ 18288 h 18288"/>
              <a:gd name="csX11" fmla="*/ 2424908 w 4243589"/>
              <a:gd name="csY11" fmla="*/ 18288 h 18288"/>
              <a:gd name="csX12" fmla="*/ 1861117 w 4243589"/>
              <a:gd name="csY12" fmla="*/ 18288 h 18288"/>
              <a:gd name="csX13" fmla="*/ 1382198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2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EC15-EC7D-8513-B4E6-103FC90E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CE41D-6276-E488-5C01-AAD9B3495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/>
              <a:t>To understand the </a:t>
            </a:r>
            <a:r>
              <a:rPr lang="en-US" sz="2400" b="1"/>
              <a:t>concept of stationarity</a:t>
            </a:r>
            <a:r>
              <a:rPr lang="en-US" sz="2400"/>
              <a:t> in time series data, why it matters, and how to </a:t>
            </a:r>
            <a:r>
              <a:rPr lang="en-US" sz="2400" b="1"/>
              <a:t>test for it</a:t>
            </a:r>
            <a:r>
              <a:rPr lang="en-US" sz="2400"/>
              <a:t> using both </a:t>
            </a:r>
            <a:r>
              <a:rPr lang="en-US" sz="2400" b="1"/>
              <a:t>visual</a:t>
            </a:r>
            <a:r>
              <a:rPr lang="en-US" sz="2400"/>
              <a:t> and </a:t>
            </a:r>
            <a:r>
              <a:rPr lang="en-US" sz="2400" b="1"/>
              <a:t>statistical</a:t>
            </a:r>
            <a:r>
              <a:rPr lang="en-US" sz="2400"/>
              <a:t> methods (rolling statistics and the Augmented Dickey–Fuller test).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80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B475E-C6AB-89A1-4EBD-B56BFAB7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022BA8F-81AA-D290-A9D2-8E38A92E34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06577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8345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EAA0-7D0F-F87D-3138-AE718DD5E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Conceptual Explanation</a:t>
            </a:r>
          </a:p>
        </p:txBody>
      </p:sp>
    </p:spTree>
    <p:extLst>
      <p:ext uri="{BB962C8B-B14F-4D97-AF65-F5344CB8AC3E}">
        <p14:creationId xmlns:p14="http://schemas.microsoft.com/office/powerpoint/2010/main" val="26226212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187A7-A61E-665D-96AB-B62C544E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1. What is a Stationary Time Series?</a:t>
            </a:r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F8B81-29D0-23EB-C09B-9035C0A4B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A time series is </a:t>
                </a:r>
                <a:r>
                  <a:rPr lang="en-US" b="1"/>
                  <a:t>stationary</a:t>
                </a:r>
                <a:r>
                  <a:rPr lang="en-US"/>
                  <a:t> if its </a:t>
                </a:r>
                <a:r>
                  <a:rPr lang="en-US" b="1"/>
                  <a:t>statistical properties</a:t>
                </a:r>
                <a:r>
                  <a:rPr lang="en-US"/>
                  <a:t> (mean, variance, autocorrelation) </a:t>
                </a:r>
                <a:r>
                  <a:rPr lang="en-US" b="1"/>
                  <a:t>do not change over time</a:t>
                </a:r>
                <a:r>
                  <a:rPr lang="en-US"/>
                  <a:t>.</a:t>
                </a:r>
              </a:p>
              <a:p>
                <a:r>
                  <a:rPr lang="en-US"/>
                  <a:t>In other words:</a:t>
                </a:r>
              </a:p>
              <a:p>
                <a:pPr lvl="1"/>
                <a:r>
                  <a:rPr lang="en-US"/>
                  <a:t>It “looks similar” throughout its span.</a:t>
                </a:r>
              </a:p>
              <a:p>
                <a:pPr lvl="1"/>
                <a:r>
                  <a:rPr lang="en-US"/>
                  <a:t>Its </a:t>
                </a:r>
                <a:r>
                  <a:rPr lang="en-US" b="1"/>
                  <a:t>pattern</a:t>
                </a:r>
                <a:r>
                  <a:rPr lang="en-US"/>
                  <a:t> does not depend on time.</a:t>
                </a:r>
              </a:p>
              <a:p>
                <a:pPr lvl="1"/>
                <a:r>
                  <a:rPr lang="en-US"/>
                  <a:t>It has </a:t>
                </a:r>
                <a:r>
                  <a:rPr lang="en-US" b="1"/>
                  <a:t>constant mean</a:t>
                </a:r>
                <a:r>
                  <a:rPr lang="en-US"/>
                  <a:t>, </a:t>
                </a:r>
                <a:r>
                  <a:rPr lang="en-US" b="1"/>
                  <a:t>constant variance</a:t>
                </a:r>
                <a:r>
                  <a:rPr lang="en-US"/>
                  <a:t>, and </a:t>
                </a:r>
                <a:r>
                  <a:rPr lang="en-US" b="1"/>
                  <a:t>no predictable trend</a:t>
                </a:r>
                <a:r>
                  <a:rPr lang="en-US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700" b="0"/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7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27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 sz="2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7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ar-AE" sz="2700" i="1"/>
                        <m:t> (</m:t>
                      </m:r>
                      <m:r>
                        <m:rPr>
                          <m:nor/>
                        </m:rPr>
                        <a:rPr lang="en-US" sz="2700" i="1"/>
                        <m:t>constant</m:t>
                      </m:r>
                      <m:r>
                        <m:rPr>
                          <m:nor/>
                        </m:rPr>
                        <a:rPr lang="en-US" sz="2700" i="1"/>
                        <m:t>)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 ; 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7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2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 sz="27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2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7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ar-AE" sz="27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ar-AE" sz="2700" i="1"/>
                        <m:t> (</m:t>
                      </m:r>
                      <m:r>
                        <m:rPr>
                          <m:nor/>
                        </m:rPr>
                        <a:rPr lang="en-US" sz="2700" i="1"/>
                        <m:t>constant</m:t>
                      </m:r>
                      <m:r>
                        <m:rPr>
                          <m:nor/>
                        </m:rPr>
                        <a:rPr lang="en-US" sz="2700" i="1"/>
                        <m:t>)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 ; 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7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2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7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2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7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ar-AE" sz="2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7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7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ar-AE" sz="2700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F8B81-29D0-23EB-C09B-9035C0A4B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1593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0BA3B-7D07-15A0-8DC0-FBD73DD9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2. Why Stationarity Matters</a:t>
            </a:r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2FC3-2B9E-8B44-2D87-1CFA02F41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Most </a:t>
            </a:r>
            <a:r>
              <a:rPr lang="en-US" b="1"/>
              <a:t>statistical methods</a:t>
            </a:r>
            <a:r>
              <a:rPr lang="en-US"/>
              <a:t> (correlation, regression, ARIMA models, hypothesis testing) </a:t>
            </a:r>
            <a:r>
              <a:rPr lang="en-US" b="1"/>
              <a:t>assume stationarity</a:t>
            </a:r>
            <a:r>
              <a:rPr lang="en-US"/>
              <a:t>.</a:t>
            </a:r>
          </a:p>
          <a:p>
            <a:r>
              <a:rPr lang="en-US"/>
              <a:t>If the data is </a:t>
            </a:r>
            <a:r>
              <a:rPr lang="en-US" b="1"/>
              <a:t>non-stationary</a:t>
            </a:r>
            <a:r>
              <a:rPr lang="en-US"/>
              <a:t>, it may:</a:t>
            </a:r>
          </a:p>
          <a:p>
            <a:pPr lvl="1"/>
            <a:r>
              <a:rPr lang="en-US"/>
              <a:t>Show </a:t>
            </a:r>
            <a:r>
              <a:rPr lang="en-US" b="1"/>
              <a:t>spurious relationships</a:t>
            </a:r>
            <a:r>
              <a:rPr lang="en-US"/>
              <a:t>.</a:t>
            </a:r>
          </a:p>
          <a:p>
            <a:pPr lvl="1"/>
            <a:r>
              <a:rPr lang="en-US"/>
              <a:t>Mislead statistical inferences.</a:t>
            </a:r>
          </a:p>
          <a:p>
            <a:pPr lvl="1"/>
            <a:r>
              <a:rPr lang="en-US"/>
              <a:t>Require </a:t>
            </a:r>
            <a:r>
              <a:rPr lang="en-US" b="1"/>
              <a:t>transformation</a:t>
            </a:r>
            <a:r>
              <a:rPr lang="en-US"/>
              <a:t> (e.g., differencing or detrending).</a:t>
            </a:r>
          </a:p>
        </p:txBody>
      </p:sp>
    </p:spTree>
    <p:extLst>
      <p:ext uri="{BB962C8B-B14F-4D97-AF65-F5344CB8AC3E}">
        <p14:creationId xmlns:p14="http://schemas.microsoft.com/office/powerpoint/2010/main" val="9061318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98B1F-3C60-BD3D-39B5-CABD4B37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Types of Non-Stationarity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53DF17-EA68-F312-1BF7-45074AEFE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081027"/>
              </p:ext>
            </p:extLst>
          </p:nvPr>
        </p:nvGraphicFramePr>
        <p:xfrm>
          <a:off x="320040" y="3227400"/>
          <a:ext cx="11548872" cy="2896467"/>
        </p:xfrm>
        <a:graphic>
          <a:graphicData uri="http://schemas.openxmlformats.org/drawingml/2006/table">
            <a:tbl>
              <a:tblPr/>
              <a:tblGrid>
                <a:gridCol w="4174103">
                  <a:extLst>
                    <a:ext uri="{9D8B030D-6E8A-4147-A177-3AD203B41FA5}">
                      <a16:colId xmlns:a16="http://schemas.microsoft.com/office/drawing/2014/main" val="2382966133"/>
                    </a:ext>
                  </a:extLst>
                </a:gridCol>
                <a:gridCol w="4174103">
                  <a:extLst>
                    <a:ext uri="{9D8B030D-6E8A-4147-A177-3AD203B41FA5}">
                      <a16:colId xmlns:a16="http://schemas.microsoft.com/office/drawing/2014/main" val="3793606996"/>
                    </a:ext>
                  </a:extLst>
                </a:gridCol>
                <a:gridCol w="3200666">
                  <a:extLst>
                    <a:ext uri="{9D8B030D-6E8A-4147-A177-3AD203B41FA5}">
                      <a16:colId xmlns:a16="http://schemas.microsoft.com/office/drawing/2014/main" val="3902854416"/>
                    </a:ext>
                  </a:extLst>
                </a:gridCol>
              </a:tblGrid>
              <a:tr h="479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Type</a:t>
                      </a:r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Description</a:t>
                      </a:r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Example</a:t>
                      </a:r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945152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b="1"/>
                        <a:t>Trend Stationarity</a:t>
                      </a:r>
                      <a:endParaRPr lang="en-US" sz="2100"/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Mean changes over time (upward/downward trend)</a:t>
                      </a:r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GDP growth</a:t>
                      </a:r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863112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b="1"/>
                        <a:t>Seasonal Stationarity</a:t>
                      </a:r>
                      <a:endParaRPr lang="en-US" sz="2100"/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Variance or mean changes periodically</a:t>
                      </a:r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Monthly sales</a:t>
                      </a:r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2280"/>
                  </a:ext>
                </a:extLst>
              </a:tr>
              <a:tr h="8057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b="1"/>
                        <a:t>Random Walk</a:t>
                      </a:r>
                      <a:endParaRPr lang="en-US" sz="2100"/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No mean reversion; variance increases with time</a:t>
                      </a:r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Stock prices</a:t>
                      </a:r>
                    </a:p>
                  </a:txBody>
                  <a:tcPr marL="108890" marR="108890" marT="54445" marB="544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20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5922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052D2-01BE-437E-CC31-1F09086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Dataset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E293-4B9B-6A57-223A-B68ABD7BC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We’ll use the same </a:t>
            </a:r>
            <a:r>
              <a:rPr lang="en-US" sz="2200" b="1"/>
              <a:t>monthly sales dataset</a:t>
            </a:r>
            <a:r>
              <a:rPr lang="en-US" sz="2200"/>
              <a:t> from Lessons 1–5 to test for stationarity.</a:t>
            </a:r>
          </a:p>
        </p:txBody>
      </p:sp>
    </p:spTree>
    <p:extLst>
      <p:ext uri="{BB962C8B-B14F-4D97-AF65-F5344CB8AC3E}">
        <p14:creationId xmlns:p14="http://schemas.microsoft.com/office/powerpoint/2010/main" val="11918668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A86F65-67CA-7033-D113-D513DFBF1DF5}"/>
              </a:ext>
            </a:extLst>
          </p:cNvPr>
          <p:cNvSpPr txBox="1"/>
          <p:nvPr/>
        </p:nvSpPr>
        <p:spPr>
          <a:xfrm>
            <a:off x="678611" y="1012954"/>
            <a:ext cx="10834777" cy="48320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Generate synthetic monthly sales data</a:t>
            </a:r>
          </a:p>
          <a:p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pd.date_range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start='2015-01-01', end='2023-12-31', </a:t>
            </a:r>
            <a:r>
              <a:rPr lang="en-US" sz="2800" err="1">
                <a:latin typeface="Consolas" panose="020B0609020204030204" pitchFamily="49" charset="0"/>
              </a:rPr>
              <a:t>freq</a:t>
            </a:r>
            <a:r>
              <a:rPr lang="en-US" sz="2800">
                <a:latin typeface="Consolas" panose="020B0609020204030204" pitchFamily="49" charset="0"/>
              </a:rPr>
              <a:t>='M’)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np.random.seed</a:t>
            </a:r>
            <a:r>
              <a:rPr lang="en-US" sz="2800">
                <a:latin typeface="Consolas" panose="020B0609020204030204" pitchFamily="49" charset="0"/>
              </a:rPr>
              <a:t>(42)</a:t>
            </a:r>
          </a:p>
          <a:p>
            <a:r>
              <a:rPr lang="en-US" sz="2800">
                <a:latin typeface="Consolas" panose="020B0609020204030204" pitchFamily="49" charset="0"/>
              </a:rPr>
              <a:t>trend = </a:t>
            </a:r>
            <a:r>
              <a:rPr lang="en-US" sz="2800" err="1">
                <a:latin typeface="Consolas" panose="020B0609020204030204" pitchFamily="49" charset="0"/>
              </a:rPr>
              <a:t>np.linspace</a:t>
            </a:r>
            <a:r>
              <a:rPr lang="en-US" sz="2800">
                <a:latin typeface="Consolas" panose="020B0609020204030204" pitchFamily="49" charset="0"/>
              </a:rPr>
              <a:t>(100, 300,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r>
              <a:rPr lang="en-US" sz="2800">
                <a:latin typeface="Consolas" panose="020B0609020204030204" pitchFamily="49" charset="0"/>
              </a:rPr>
              <a:t>seasonality = </a:t>
            </a:r>
          </a:p>
          <a:p>
            <a:r>
              <a:rPr lang="en-US" sz="2800">
                <a:latin typeface="Consolas" panose="020B0609020204030204" pitchFamily="49" charset="0"/>
              </a:rPr>
              <a:t>	20 * </a:t>
            </a:r>
            <a:r>
              <a:rPr lang="en-US" sz="2800" err="1">
                <a:latin typeface="Consolas" panose="020B0609020204030204" pitchFamily="49" charset="0"/>
              </a:rPr>
              <a:t>np.sin</a:t>
            </a:r>
            <a:r>
              <a:rPr lang="en-US" sz="2800">
                <a:latin typeface="Consolas" panose="020B0609020204030204" pitchFamily="49" charset="0"/>
              </a:rPr>
              <a:t>(2 * </a:t>
            </a:r>
            <a:r>
              <a:rPr lang="en-US" sz="2800" err="1">
                <a:latin typeface="Consolas" panose="020B0609020204030204" pitchFamily="49" charset="0"/>
              </a:rPr>
              <a:t>np.pi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 err="1">
                <a:latin typeface="Consolas" panose="020B0609020204030204" pitchFamily="49" charset="0"/>
              </a:rPr>
              <a:t>date_rng.month</a:t>
            </a:r>
            <a:r>
              <a:rPr lang="en-US" sz="2800">
                <a:latin typeface="Consolas" panose="020B0609020204030204" pitchFamily="49" charset="0"/>
              </a:rPr>
              <a:t> / 12)</a:t>
            </a:r>
          </a:p>
          <a:p>
            <a:r>
              <a:rPr lang="en-US" sz="2800">
                <a:latin typeface="Consolas" panose="020B0609020204030204" pitchFamily="49" charset="0"/>
              </a:rPr>
              <a:t>noise = </a:t>
            </a:r>
            <a:r>
              <a:rPr lang="en-US" sz="2800" err="1">
                <a:latin typeface="Consolas" panose="020B0609020204030204" pitchFamily="49" charset="0"/>
              </a:rPr>
              <a:t>np.random.normal</a:t>
            </a:r>
            <a:r>
              <a:rPr lang="en-US" sz="2800">
                <a:latin typeface="Consolas" panose="020B0609020204030204" pitchFamily="49" charset="0"/>
              </a:rPr>
              <a:t>(0, 8,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sales = trend + seasonality + noise</a:t>
            </a:r>
          </a:p>
        </p:txBody>
      </p:sp>
    </p:spTree>
    <p:extLst>
      <p:ext uri="{BB962C8B-B14F-4D97-AF65-F5344CB8AC3E}">
        <p14:creationId xmlns:p14="http://schemas.microsoft.com/office/powerpoint/2010/main" val="38518944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F4352-A7AF-5F3A-0D82-52B46E506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CAC0EA-94A1-92DD-91F4-853CD166EE58}"/>
              </a:ext>
            </a:extLst>
          </p:cNvPr>
          <p:cNvSpPr txBox="1"/>
          <p:nvPr/>
        </p:nvSpPr>
        <p:spPr>
          <a:xfrm>
            <a:off x="1236000" y="2521059"/>
            <a:ext cx="9720000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pd.DataFrame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{'Date': 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, 'Sales': sales}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df.set_index</a:t>
            </a:r>
            <a:r>
              <a:rPr lang="en-US" sz="2800">
                <a:latin typeface="Consolas" panose="020B0609020204030204" pitchFamily="49" charset="0"/>
              </a:rPr>
              <a:t>('Date', </a:t>
            </a:r>
            <a:r>
              <a:rPr lang="en-US" sz="2800" err="1">
                <a:latin typeface="Consolas" panose="020B0609020204030204" pitchFamily="49" charset="0"/>
              </a:rPr>
              <a:t>inplace</a:t>
            </a:r>
            <a:r>
              <a:rPr lang="en-US" sz="2800">
                <a:latin typeface="Consolas" panose="020B0609020204030204" pitchFamily="49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42316011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CE954-5594-9AF9-1F07-2AFC9490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1: Visual Inspection for Stationarity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E0544-EEBF-EDDA-0828-1C73487B4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Let’s plot the data to see if mean or variance changes over time.</a:t>
            </a:r>
          </a:p>
        </p:txBody>
      </p:sp>
    </p:spTree>
    <p:extLst>
      <p:ext uri="{BB962C8B-B14F-4D97-AF65-F5344CB8AC3E}">
        <p14:creationId xmlns:p14="http://schemas.microsoft.com/office/powerpoint/2010/main" val="27217566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EC34B-AB68-7B00-583A-3540571F429F}"/>
              </a:ext>
            </a:extLst>
          </p:cNvPr>
          <p:cNvSpPr txBox="1"/>
          <p:nvPr/>
        </p:nvSpPr>
        <p:spPr>
          <a:xfrm>
            <a:off x="1236000" y="3167390"/>
            <a:ext cx="97200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y='Sales',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9735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DDF64-B407-C719-4506-2AFBC113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Observation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42F-B92A-241C-9DA0-E03D7EEB0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You’ll notice an </a:t>
            </a:r>
            <a:r>
              <a:rPr lang="en-US" sz="2200" b="1"/>
              <a:t>upward trend</a:t>
            </a:r>
            <a:r>
              <a:rPr lang="en-US" sz="2200"/>
              <a:t> — clear evidence of </a:t>
            </a:r>
            <a:r>
              <a:rPr lang="en-US" sz="2200" b="1"/>
              <a:t>non-stationarity</a:t>
            </a:r>
            <a:r>
              <a:rPr lang="en-US" sz="2200"/>
              <a:t> because the mean increases over time.</a:t>
            </a:r>
          </a:p>
        </p:txBody>
      </p:sp>
    </p:spTree>
    <p:extLst>
      <p:ext uri="{BB962C8B-B14F-4D97-AF65-F5344CB8AC3E}">
        <p14:creationId xmlns:p14="http://schemas.microsoft.com/office/powerpoint/2010/main" val="89146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77718-1290-45B6-B9BE-2D93132E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2: Box Plot by Month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AEB7-70AC-770F-3C02-504F731E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2: Check Rolling Mean and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4EF9-9531-E88E-0BD1-1C7F0A945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Compute rolling statistics to visualize whether mean and variance are constant.</a:t>
            </a:r>
          </a:p>
        </p:txBody>
      </p:sp>
    </p:spTree>
    <p:extLst>
      <p:ext uri="{BB962C8B-B14F-4D97-AF65-F5344CB8AC3E}">
        <p14:creationId xmlns:p14="http://schemas.microsoft.com/office/powerpoint/2010/main" val="263181004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555506-DF3C-69BC-656E-1CF015629D9E}"/>
              </a:ext>
            </a:extLst>
          </p:cNvPr>
          <p:cNvSpPr txBox="1"/>
          <p:nvPr/>
        </p:nvSpPr>
        <p:spPr>
          <a:xfrm>
            <a:off x="1056000" y="1012954"/>
            <a:ext cx="10080000" cy="48320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roll_mean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['Sales'].rolling(window=12).mean()</a:t>
            </a:r>
          </a:p>
          <a:p>
            <a:r>
              <a:rPr lang="en-US" sz="2800" err="1">
                <a:latin typeface="Consolas" panose="020B0609020204030204" pitchFamily="49" charset="0"/>
              </a:rPr>
              <a:t>roll_std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['Sales'].rolling(window=12).std()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plt.plot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['Sales'], label='Original', color='blue’)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plt.plot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roll_mean</a:t>
            </a:r>
            <a:r>
              <a:rPr lang="en-US" sz="2800">
                <a:latin typeface="Consolas" panose="020B0609020204030204" pitchFamily="49" charset="0"/>
              </a:rPr>
              <a:t>, label='Rolling Mean (12-month)', color='red’)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plt.plot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roll_std</a:t>
            </a:r>
            <a:r>
              <a:rPr lang="en-US" sz="2800">
                <a:latin typeface="Consolas" panose="020B0609020204030204" pitchFamily="49" charset="0"/>
              </a:rPr>
              <a:t>, label='Rolling Std Dev (12-month)', color='green')</a:t>
            </a:r>
          </a:p>
        </p:txBody>
      </p:sp>
    </p:spTree>
    <p:extLst>
      <p:ext uri="{BB962C8B-B14F-4D97-AF65-F5344CB8AC3E}">
        <p14:creationId xmlns:p14="http://schemas.microsoft.com/office/powerpoint/2010/main" val="33224828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B3244-D430-A259-5371-2F8B4BC3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4CDD-D858-70FD-1206-343C82343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The </a:t>
            </a:r>
            <a:r>
              <a:rPr lang="en-US" sz="2200" b="1"/>
              <a:t>rolling mean</a:t>
            </a:r>
            <a:r>
              <a:rPr lang="en-US" sz="2200"/>
              <a:t> (red line) changes significantly — non-stationary mean.</a:t>
            </a:r>
          </a:p>
          <a:p>
            <a:r>
              <a:rPr lang="en-US" sz="2200"/>
              <a:t>The </a:t>
            </a:r>
            <a:r>
              <a:rPr lang="en-US" sz="2200" b="1"/>
              <a:t>rolling std</a:t>
            </a:r>
            <a:r>
              <a:rPr lang="en-US" sz="2200"/>
              <a:t> (green line) increases over time — non-stationary variance.</a:t>
            </a:r>
          </a:p>
          <a:p>
            <a:pPr marL="0" indent="0">
              <a:buNone/>
            </a:pPr>
            <a:r>
              <a:rPr lang="en-US" sz="2200"/>
              <a:t>Thus, the data is likely </a:t>
            </a:r>
            <a:r>
              <a:rPr lang="en-US" sz="2200" b="1"/>
              <a:t>non-stationary</a:t>
            </a:r>
            <a:r>
              <a:rPr lang="en-US" sz="2200"/>
              <a:t>.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710990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1E6D3-C1F1-2199-BD21-C0377764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3: Perform Augmented Dickey–Fuller (ADF) Test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63FDC-CB94-B8F9-D9A8-A612FAE3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The </a:t>
            </a:r>
            <a:r>
              <a:rPr lang="en-US" sz="2200" b="1"/>
              <a:t>ADF test</a:t>
            </a:r>
            <a:r>
              <a:rPr lang="en-US" sz="2200"/>
              <a:t> checks statistically whether a series is stationary.</a:t>
            </a:r>
          </a:p>
        </p:txBody>
      </p:sp>
    </p:spTree>
    <p:extLst>
      <p:ext uri="{BB962C8B-B14F-4D97-AF65-F5344CB8AC3E}">
        <p14:creationId xmlns:p14="http://schemas.microsoft.com/office/powerpoint/2010/main" val="17560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F5ED5C-FD98-6F8F-A681-E26F1A92A4CA}"/>
              </a:ext>
            </a:extLst>
          </p:cNvPr>
          <p:cNvSpPr txBox="1"/>
          <p:nvPr/>
        </p:nvSpPr>
        <p:spPr>
          <a:xfrm>
            <a:off x="1056000" y="1874728"/>
            <a:ext cx="10080000" cy="31085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from </a:t>
            </a:r>
            <a:r>
              <a:rPr lang="en-US" sz="2800" err="1">
                <a:latin typeface="Consolas" panose="020B0609020204030204" pitchFamily="49" charset="0"/>
              </a:rPr>
              <a:t>statsmodels.tsa.stattools</a:t>
            </a:r>
            <a:r>
              <a:rPr lang="en-US" sz="2800">
                <a:latin typeface="Consolas" panose="020B0609020204030204" pitchFamily="49" charset="0"/>
              </a:rPr>
              <a:t> import </a:t>
            </a:r>
            <a:r>
              <a:rPr lang="en-US" sz="2800" err="1">
                <a:latin typeface="Consolas" panose="020B0609020204030204" pitchFamily="49" charset="0"/>
              </a:rPr>
              <a:t>adfuller</a:t>
            </a:r>
            <a:endParaRPr lang="en-US" sz="2800">
              <a:latin typeface="Consolas" panose="020B0609020204030204" pitchFamily="49" charset="0"/>
            </a:endParaRP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result = </a:t>
            </a:r>
            <a:r>
              <a:rPr lang="en-US" sz="2800" err="1">
                <a:latin typeface="Consolas" panose="020B0609020204030204" pitchFamily="49" charset="0"/>
              </a:rPr>
              <a:t>adfuller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['Sales'])</a:t>
            </a:r>
          </a:p>
          <a:p>
            <a:r>
              <a:rPr lang="en-US" sz="2800">
                <a:latin typeface="Consolas" panose="020B0609020204030204" pitchFamily="49" charset="0"/>
              </a:rPr>
              <a:t>print('ADF Statistic:', result[0])</a:t>
            </a:r>
          </a:p>
          <a:p>
            <a:r>
              <a:rPr lang="en-US" sz="2800">
                <a:latin typeface="Consolas" panose="020B0609020204030204" pitchFamily="49" charset="0"/>
              </a:rPr>
              <a:t>print('p-value:', result[1])</a:t>
            </a:r>
          </a:p>
          <a:p>
            <a:r>
              <a:rPr lang="en-US" sz="2800">
                <a:latin typeface="Consolas" panose="020B0609020204030204" pitchFamily="49" charset="0"/>
              </a:rPr>
              <a:t>for key, value in result[4].items():</a:t>
            </a:r>
          </a:p>
          <a:p>
            <a:r>
              <a:rPr lang="en-US" sz="2800">
                <a:latin typeface="Consolas" panose="020B0609020204030204" pitchFamily="49" charset="0"/>
              </a:rPr>
              <a:t>    print(</a:t>
            </a:r>
            <a:r>
              <a:rPr lang="en-US" sz="2800" err="1">
                <a:latin typeface="Consolas" panose="020B0609020204030204" pitchFamily="49" charset="0"/>
              </a:rPr>
              <a:t>f'Critical</a:t>
            </a:r>
            <a:r>
              <a:rPr lang="en-US" sz="2800">
                <a:latin typeface="Consolas" panose="020B0609020204030204" pitchFamily="49" charset="0"/>
              </a:rPr>
              <a:t> Value ({key}): {value}')</a:t>
            </a:r>
          </a:p>
        </p:txBody>
      </p:sp>
    </p:spTree>
    <p:extLst>
      <p:ext uri="{BB962C8B-B14F-4D97-AF65-F5344CB8AC3E}">
        <p14:creationId xmlns:p14="http://schemas.microsoft.com/office/powerpoint/2010/main" val="36390379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854D4-FEC4-FEEF-5B59-AF2A3082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F49484-10EC-6268-DD15-2CDF99CFB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7835"/>
              </p:ext>
            </p:extLst>
          </p:nvPr>
        </p:nvGraphicFramePr>
        <p:xfrm>
          <a:off x="2258019" y="3124200"/>
          <a:ext cx="7672914" cy="3102865"/>
        </p:xfrm>
        <a:graphic>
          <a:graphicData uri="http://schemas.openxmlformats.org/drawingml/2006/table">
            <a:tbl>
              <a:tblPr/>
              <a:tblGrid>
                <a:gridCol w="2410747">
                  <a:extLst>
                    <a:ext uri="{9D8B030D-6E8A-4147-A177-3AD203B41FA5}">
                      <a16:colId xmlns:a16="http://schemas.microsoft.com/office/drawing/2014/main" val="3560023567"/>
                    </a:ext>
                  </a:extLst>
                </a:gridCol>
                <a:gridCol w="5262167">
                  <a:extLst>
                    <a:ext uri="{9D8B030D-6E8A-4147-A177-3AD203B41FA5}">
                      <a16:colId xmlns:a16="http://schemas.microsoft.com/office/drawing/2014/main" val="4187288311"/>
                    </a:ext>
                  </a:extLst>
                </a:gridCol>
              </a:tblGrid>
              <a:tr h="51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Term</a:t>
                      </a:r>
                    </a:p>
                  </a:txBody>
                  <a:tcPr marL="116649" marR="116649" marT="58325" marB="58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Meaning</a:t>
                      </a:r>
                    </a:p>
                  </a:txBody>
                  <a:tcPr marL="116649" marR="116649" marT="58325" marB="58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562528"/>
                  </a:ext>
                </a:extLst>
              </a:tr>
              <a:tr h="86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/>
                        <a:t>ADF Statistic</a:t>
                      </a:r>
                      <a:endParaRPr lang="en-US" sz="2300"/>
                    </a:p>
                  </a:txBody>
                  <a:tcPr marL="116649" marR="116649" marT="58325" marB="58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More negative = stronger evidence of stationarity</a:t>
                      </a:r>
                    </a:p>
                  </a:txBody>
                  <a:tcPr marL="116649" marR="116649" marT="58325" marB="58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537662"/>
                  </a:ext>
                </a:extLst>
              </a:tr>
              <a:tr h="86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/>
                        <a:t>p-value</a:t>
                      </a:r>
                      <a:endParaRPr lang="en-US" sz="2300"/>
                    </a:p>
                  </a:txBody>
                  <a:tcPr marL="116649" marR="116649" marT="58325" marB="58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If p &lt; 0.05 → Stationary; else → Non-stationary</a:t>
                      </a:r>
                    </a:p>
                  </a:txBody>
                  <a:tcPr marL="116649" marR="116649" marT="58325" marB="58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18080"/>
                  </a:ext>
                </a:extLst>
              </a:tr>
              <a:tr h="86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/>
                        <a:t>Critical Values</a:t>
                      </a:r>
                      <a:endParaRPr lang="en-US" sz="2300"/>
                    </a:p>
                  </a:txBody>
                  <a:tcPr marL="116649" marR="116649" marT="58325" marB="58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Thresholds for confidence levels (1%, 5%, 10%)</a:t>
                      </a:r>
                    </a:p>
                  </a:txBody>
                  <a:tcPr marL="116649" marR="116649" marT="58325" marB="58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659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6190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0334DD-B1ED-D798-DCA5-F60221E34E71}"/>
              </a:ext>
            </a:extLst>
          </p:cNvPr>
          <p:cNvSpPr txBox="1"/>
          <p:nvPr/>
        </p:nvSpPr>
        <p:spPr>
          <a:xfrm>
            <a:off x="1498120" y="2951946"/>
            <a:ext cx="91957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/>
              <a:t>If the </a:t>
            </a:r>
            <a:r>
              <a:rPr lang="en-US" sz="2800" b="1"/>
              <a:t>p-value &gt; 0.05</a:t>
            </a:r>
            <a:r>
              <a:rPr lang="en-US" sz="2800"/>
              <a:t>, we fail to reject the null hypothesis — the data is </a:t>
            </a:r>
            <a:r>
              <a:rPr lang="en-US" sz="2800" b="1"/>
              <a:t>non-stationary</a:t>
            </a:r>
            <a:r>
              <a:rPr lang="en-US" sz="2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67430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1DEAE-B90E-A771-DC0E-2D22090A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b="1"/>
              <a:t>Step 4: Making the Series Stationary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7C4CA-F6C8-9D0B-319C-D83C05E14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/>
              <a:t>To transform the series into a stationary one, we can </a:t>
            </a:r>
            <a:r>
              <a:rPr lang="en-US" sz="2400" b="1"/>
              <a:t>remove the trend</a:t>
            </a:r>
            <a:r>
              <a:rPr lang="en-US" sz="2400"/>
              <a:t> or </a:t>
            </a:r>
            <a:r>
              <a:rPr lang="en-US" sz="2400" b="1"/>
              <a:t>difference</a:t>
            </a:r>
            <a:r>
              <a:rPr lang="en-US" sz="2400"/>
              <a:t> the data (covered in Lesson 7).</a:t>
            </a:r>
            <a:br>
              <a:rPr lang="en-US" sz="2400"/>
            </a:br>
            <a:r>
              <a:rPr lang="en-US" sz="2400"/>
              <a:t>But for now, let’s visually detrend to see the effect.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8344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FBBAD-81FD-2B07-241B-300B359637B4}"/>
              </a:ext>
            </a:extLst>
          </p:cNvPr>
          <p:cNvSpPr txBox="1"/>
          <p:nvPr/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Detrending using Rolling Mean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5F62C-6C79-E79D-204A-C703FAE49FB3}"/>
              </a:ext>
            </a:extLst>
          </p:cNvPr>
          <p:cNvSpPr txBox="1"/>
          <p:nvPr/>
        </p:nvSpPr>
        <p:spPr>
          <a:xfrm>
            <a:off x="793660" y="25995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detrended = </a:t>
            </a:r>
            <a:r>
              <a:rPr lang="en-US" sz="2200" err="1"/>
              <a:t>df</a:t>
            </a:r>
            <a:r>
              <a:rPr lang="en-US" sz="2200"/>
              <a:t>['Sales'] - </a:t>
            </a:r>
            <a:r>
              <a:rPr lang="en-US" sz="2200" err="1"/>
              <a:t>df</a:t>
            </a:r>
            <a:r>
              <a:rPr lang="en-US" sz="2200"/>
              <a:t>['Sales'].rolling(window=12).mean()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err="1"/>
              <a:t>sns.lineplot</a:t>
            </a:r>
            <a:r>
              <a:rPr lang="en-US" sz="2200"/>
              <a:t>(x=</a:t>
            </a:r>
            <a:r>
              <a:rPr lang="en-US" sz="2200" err="1"/>
              <a:t>detrended.index</a:t>
            </a:r>
            <a:r>
              <a:rPr lang="en-US" sz="2200"/>
              <a:t>, y=detrended)</a:t>
            </a:r>
          </a:p>
        </p:txBody>
      </p:sp>
    </p:spTree>
    <p:extLst>
      <p:ext uri="{BB962C8B-B14F-4D97-AF65-F5344CB8AC3E}">
        <p14:creationId xmlns:p14="http://schemas.microsoft.com/office/powerpoint/2010/main" val="39975556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824AF2-D2B5-3134-6B04-5A202E2E3EDA}"/>
              </a:ext>
            </a:extLst>
          </p:cNvPr>
          <p:cNvSpPr txBox="1"/>
          <p:nvPr/>
        </p:nvSpPr>
        <p:spPr>
          <a:xfrm>
            <a:off x="1179226" y="2890979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tx2"/>
                </a:solidFill>
              </a:rPr>
              <a:t>Now, the mean should look roughly constant, though some variance may remain.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3491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775DDB-3E82-94E6-22B2-F758A98054DD}"/>
              </a:ext>
            </a:extLst>
          </p:cNvPr>
          <p:cNvSpPr txBox="1"/>
          <p:nvPr/>
        </p:nvSpPr>
        <p:spPr>
          <a:xfrm>
            <a:off x="1236000" y="2090171"/>
            <a:ext cx="9720000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We extract the </a:t>
            </a:r>
            <a:r>
              <a:rPr lang="en-US" sz="2800" b="1">
                <a:latin typeface="Consolas" panose="020B0609020204030204" pitchFamily="49" charset="0"/>
              </a:rPr>
              <a:t>month</a:t>
            </a:r>
            <a:r>
              <a:rPr lang="en-US" sz="2800">
                <a:latin typeface="Consolas" panose="020B0609020204030204" pitchFamily="49" charset="0"/>
              </a:rPr>
              <a:t> and visualize sales distribution per month</a:t>
            </a:r>
          </a:p>
          <a:p>
            <a:r>
              <a:rPr lang="en-US" sz="2800" b="1" err="1">
                <a:latin typeface="Consolas" panose="020B0609020204030204" pitchFamily="49" charset="0"/>
              </a:rPr>
              <a:t>df</a:t>
            </a:r>
            <a:r>
              <a:rPr lang="en-US" sz="2800" b="1">
                <a:latin typeface="Consolas" panose="020B0609020204030204" pitchFamily="49" charset="0"/>
              </a:rPr>
              <a:t>['Month'] = </a:t>
            </a:r>
            <a:r>
              <a:rPr lang="en-US" sz="2800" b="1" err="1">
                <a:latin typeface="Consolas" panose="020B0609020204030204" pitchFamily="49" charset="0"/>
              </a:rPr>
              <a:t>df.index.month</a:t>
            </a:r>
            <a:endParaRPr lang="en-US" sz="2800" b="1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plt.figure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figsize</a:t>
            </a:r>
            <a:r>
              <a:rPr lang="en-US" sz="2800">
                <a:latin typeface="Consolas" panose="020B0609020204030204" pitchFamily="49" charset="0"/>
              </a:rPr>
              <a:t>=(10, 6))</a:t>
            </a:r>
          </a:p>
          <a:p>
            <a:r>
              <a:rPr lang="en-US" sz="2800" b="1" err="1">
                <a:latin typeface="Consolas" panose="020B0609020204030204" pitchFamily="49" charset="0"/>
              </a:rPr>
              <a:t>sns.boxplot</a:t>
            </a:r>
            <a:r>
              <a:rPr lang="en-US" sz="2800" b="1">
                <a:latin typeface="Consolas" panose="020B0609020204030204" pitchFamily="49" charset="0"/>
              </a:rPr>
              <a:t>(x='Month', y='Sales', data=</a:t>
            </a:r>
            <a:r>
              <a:rPr lang="en-US" sz="2800" b="1" err="1">
                <a:latin typeface="Consolas" panose="020B0609020204030204" pitchFamily="49" charset="0"/>
              </a:rPr>
              <a:t>df</a:t>
            </a:r>
            <a:r>
              <a:rPr lang="en-US" sz="2800" b="1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6446498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365F4-0531-B615-E420-8101D842ED3A}"/>
              </a:ext>
            </a:extLst>
          </p:cNvPr>
          <p:cNvSpPr txBox="1"/>
          <p:nvPr/>
        </p:nvSpPr>
        <p:spPr>
          <a:xfrm>
            <a:off x="1179226" y="1280679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Recheck with ADF: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AF3DAC-EC75-7794-0107-DC23CE304399}"/>
              </a:ext>
            </a:extLst>
          </p:cNvPr>
          <p:cNvSpPr txBox="1"/>
          <p:nvPr/>
        </p:nvSpPr>
        <p:spPr>
          <a:xfrm>
            <a:off x="1179226" y="2890979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err="1">
                <a:solidFill>
                  <a:schemeClr val="tx2"/>
                </a:solidFill>
              </a:rPr>
              <a:t>result_detrended</a:t>
            </a:r>
            <a:r>
              <a:rPr lang="en-US" sz="2800">
                <a:solidFill>
                  <a:schemeClr val="tx2"/>
                </a:solidFill>
              </a:rPr>
              <a:t> = </a:t>
            </a:r>
            <a:r>
              <a:rPr lang="en-US" sz="2800" err="1">
                <a:solidFill>
                  <a:schemeClr val="tx2"/>
                </a:solidFill>
              </a:rPr>
              <a:t>adfuller</a:t>
            </a:r>
            <a:r>
              <a:rPr lang="en-US" sz="2800">
                <a:solidFill>
                  <a:schemeClr val="tx2"/>
                </a:solidFill>
              </a:rPr>
              <a:t>(</a:t>
            </a:r>
            <a:r>
              <a:rPr lang="en-US" sz="2800" err="1">
                <a:solidFill>
                  <a:schemeClr val="tx2"/>
                </a:solidFill>
              </a:rPr>
              <a:t>detrended.dropna</a:t>
            </a:r>
            <a:r>
              <a:rPr lang="en-US" sz="2800">
                <a:solidFill>
                  <a:schemeClr val="tx2"/>
                </a:solidFill>
              </a:rPr>
              <a:t>())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chemeClr val="tx2"/>
                </a:solidFill>
              </a:rPr>
              <a:t>print('ADF Statistic (Detrended):', </a:t>
            </a:r>
            <a:r>
              <a:rPr lang="en-US" sz="2800" err="1">
                <a:solidFill>
                  <a:schemeClr val="tx2"/>
                </a:solidFill>
              </a:rPr>
              <a:t>result_detrended</a:t>
            </a:r>
            <a:r>
              <a:rPr lang="en-US" sz="2800">
                <a:solidFill>
                  <a:schemeClr val="tx2"/>
                </a:solidFill>
              </a:rPr>
              <a:t>[0])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chemeClr val="tx2"/>
                </a:solidFill>
              </a:rPr>
              <a:t>print('p-value (Detrended):', </a:t>
            </a:r>
            <a:r>
              <a:rPr lang="en-US" sz="2800" err="1">
                <a:solidFill>
                  <a:schemeClr val="tx2"/>
                </a:solidFill>
              </a:rPr>
              <a:t>result_detrended</a:t>
            </a:r>
            <a:r>
              <a:rPr lang="en-US" sz="2800">
                <a:solidFill>
                  <a:schemeClr val="tx2"/>
                </a:solidFill>
              </a:rPr>
              <a:t>[1])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66470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DFFBEB-4EFB-84F7-7CFA-88A83488D4FB}"/>
              </a:ext>
            </a:extLst>
          </p:cNvPr>
          <p:cNvSpPr txBox="1"/>
          <p:nvPr/>
        </p:nvSpPr>
        <p:spPr>
          <a:xfrm>
            <a:off x="1530469" y="3167390"/>
            <a:ext cx="9131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/>
              <a:t>If p-value &lt; 0.05 → The detrended series is now </a:t>
            </a:r>
            <a:r>
              <a:rPr lang="en-US" sz="2800" b="1"/>
              <a:t>stationary</a:t>
            </a:r>
            <a:r>
              <a:rPr lang="en-US" sz="2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9128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06791-C4FC-5470-FAE6-BE07D071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Step 5: Log Transformation (Variance Stabilization)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8101D-F8C8-8979-8B4C-EDC3FD6CD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When the </a:t>
            </a:r>
            <a:r>
              <a:rPr lang="en-US" sz="2000" b="1" kern="1200">
                <a:latin typeface="+mn-lt"/>
                <a:ea typeface="+mn-ea"/>
                <a:cs typeface="+mn-cs"/>
              </a:rPr>
              <a:t>variance grows with time</a:t>
            </a:r>
            <a:r>
              <a:rPr lang="en-US" sz="2000" kern="1200">
                <a:latin typeface="+mn-lt"/>
                <a:ea typeface="+mn-ea"/>
                <a:cs typeface="+mn-cs"/>
              </a:rPr>
              <a:t>, a </a:t>
            </a:r>
            <a:r>
              <a:rPr lang="en-US" sz="2000" b="1" kern="1200">
                <a:latin typeface="+mn-lt"/>
                <a:ea typeface="+mn-ea"/>
                <a:cs typeface="+mn-cs"/>
              </a:rPr>
              <a:t>log transform</a:t>
            </a:r>
            <a:r>
              <a:rPr lang="en-US" sz="2000" kern="1200">
                <a:latin typeface="+mn-lt"/>
                <a:ea typeface="+mn-ea"/>
                <a:cs typeface="+mn-cs"/>
              </a:rPr>
              <a:t> often helps stabilize it.</a:t>
            </a:r>
          </a:p>
        </p:txBody>
      </p:sp>
    </p:spTree>
    <p:extLst>
      <p:ext uri="{BB962C8B-B14F-4D97-AF65-F5344CB8AC3E}">
        <p14:creationId xmlns:p14="http://schemas.microsoft.com/office/powerpoint/2010/main" val="258566493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30BBFD-3F9A-5AD4-F8E5-ED36808870D5}"/>
              </a:ext>
            </a:extLst>
          </p:cNvPr>
          <p:cNvSpPr txBox="1"/>
          <p:nvPr/>
        </p:nvSpPr>
        <p:spPr>
          <a:xfrm>
            <a:off x="1056000" y="1228397"/>
            <a:ext cx="10080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Log_Sales</a:t>
            </a:r>
            <a:r>
              <a:rPr lang="en-US" sz="2800">
                <a:latin typeface="Consolas" panose="020B0609020204030204" pitchFamily="49" charset="0"/>
              </a:rPr>
              <a:t>'] = np.log(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</a:t>
            </a:r>
            <a:r>
              <a:rPr lang="en-US" sz="2800" err="1">
                <a:latin typeface="Consolas" panose="020B0609020204030204" pitchFamily="49" charset="0"/>
              </a:rPr>
              <a:t>Log_Sales</a:t>
            </a:r>
            <a:r>
              <a:rPr lang="en-US" sz="2800">
                <a:latin typeface="Consolas" panose="020B0609020204030204" pitchFamily="49" charset="0"/>
              </a:rPr>
              <a:t>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# Re-run ADF test</a:t>
            </a:r>
          </a:p>
          <a:p>
            <a:r>
              <a:rPr lang="en-US" sz="2800" err="1">
                <a:latin typeface="Consolas" panose="020B0609020204030204" pitchFamily="49" charset="0"/>
              </a:rPr>
              <a:t>result_log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adfuller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Log_Sales</a:t>
            </a:r>
            <a:r>
              <a:rPr lang="en-US" sz="2800">
                <a:latin typeface="Consolas" panose="020B0609020204030204" pitchFamily="49" charset="0"/>
              </a:rPr>
              <a:t>'])</a:t>
            </a:r>
          </a:p>
          <a:p>
            <a:r>
              <a:rPr lang="en-US" sz="2800">
                <a:latin typeface="Consolas" panose="020B0609020204030204" pitchFamily="49" charset="0"/>
              </a:rPr>
              <a:t>print('ADF Statistic (Log Transformed):', </a:t>
            </a:r>
            <a:r>
              <a:rPr lang="en-US" sz="2800" err="1">
                <a:latin typeface="Consolas" panose="020B0609020204030204" pitchFamily="49" charset="0"/>
              </a:rPr>
              <a:t>result_log</a:t>
            </a:r>
            <a:r>
              <a:rPr lang="en-US" sz="2800">
                <a:latin typeface="Consolas" panose="020B0609020204030204" pitchFamily="49" charset="0"/>
              </a:rPr>
              <a:t>[0])</a:t>
            </a:r>
          </a:p>
          <a:p>
            <a:r>
              <a:rPr lang="en-US" sz="2800">
                <a:latin typeface="Consolas" panose="020B0609020204030204" pitchFamily="49" charset="0"/>
              </a:rPr>
              <a:t>print('p-value (Log Transformed):', </a:t>
            </a:r>
            <a:r>
              <a:rPr lang="en-US" sz="2800" err="1">
                <a:latin typeface="Consolas" panose="020B0609020204030204" pitchFamily="49" charset="0"/>
              </a:rPr>
              <a:t>result_log</a:t>
            </a:r>
            <a:r>
              <a:rPr lang="en-US" sz="2800">
                <a:latin typeface="Consolas" panose="020B0609020204030204" pitchFamily="49" charset="0"/>
              </a:rPr>
              <a:t>[1])</a:t>
            </a:r>
          </a:p>
        </p:txBody>
      </p:sp>
    </p:spTree>
    <p:extLst>
      <p:ext uri="{BB962C8B-B14F-4D97-AF65-F5344CB8AC3E}">
        <p14:creationId xmlns:p14="http://schemas.microsoft.com/office/powerpoint/2010/main" val="304110748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614B7-14A7-1128-D815-3A797616CD05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 log transform often reduces variance but does not remove the trend fully — differencing may still be needed.</a:t>
            </a:r>
          </a:p>
        </p:txBody>
      </p:sp>
    </p:spTree>
    <p:extLst>
      <p:ext uri="{BB962C8B-B14F-4D97-AF65-F5344CB8AC3E}">
        <p14:creationId xmlns:p14="http://schemas.microsoft.com/office/powerpoint/2010/main" val="35501350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F2C21-1633-2AF1-A8DB-BD5120B9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6: Summary of Stationarity Tests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7C42E7-6F5D-E632-83A8-2174ABA6B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717428"/>
              </p:ext>
            </p:extLst>
          </p:nvPr>
        </p:nvGraphicFramePr>
        <p:xfrm>
          <a:off x="320040" y="3194491"/>
          <a:ext cx="11548873" cy="2962284"/>
        </p:xfrm>
        <a:graphic>
          <a:graphicData uri="http://schemas.openxmlformats.org/drawingml/2006/table">
            <a:tbl>
              <a:tblPr/>
              <a:tblGrid>
                <a:gridCol w="3824099">
                  <a:extLst>
                    <a:ext uri="{9D8B030D-6E8A-4147-A177-3AD203B41FA5}">
                      <a16:colId xmlns:a16="http://schemas.microsoft.com/office/drawing/2014/main" val="2767578861"/>
                    </a:ext>
                  </a:extLst>
                </a:gridCol>
                <a:gridCol w="3862387">
                  <a:extLst>
                    <a:ext uri="{9D8B030D-6E8A-4147-A177-3AD203B41FA5}">
                      <a16:colId xmlns:a16="http://schemas.microsoft.com/office/drawing/2014/main" val="897764977"/>
                    </a:ext>
                  </a:extLst>
                </a:gridCol>
                <a:gridCol w="3862387">
                  <a:extLst>
                    <a:ext uri="{9D8B030D-6E8A-4147-A177-3AD203B41FA5}">
                      <a16:colId xmlns:a16="http://schemas.microsoft.com/office/drawing/2014/main" val="3551903035"/>
                    </a:ext>
                  </a:extLst>
                </a:gridCol>
              </a:tblGrid>
              <a:tr h="4433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Test / Method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Checks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Interpretation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59645"/>
                  </a:ext>
                </a:extLst>
              </a:tr>
              <a:tr h="4433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Visual Plot</a:t>
                      </a:r>
                      <a:endParaRPr lang="en-US" sz="2000"/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Changing trend/variance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First quick inspection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806416"/>
                  </a:ext>
                </a:extLst>
              </a:tr>
              <a:tr h="4433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Rolling Mean/Std</a:t>
                      </a:r>
                      <a:endParaRPr lang="en-US" sz="2000"/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Moving averages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Constant = stationary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992398"/>
                  </a:ext>
                </a:extLst>
              </a:tr>
              <a:tr h="4433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ADF Test (p-value)</a:t>
                      </a:r>
                      <a:endParaRPr lang="en-US" sz="2000"/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Mean reversion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 &lt; 0.05 → stationary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179956"/>
                  </a:ext>
                </a:extLst>
              </a:tr>
              <a:tr h="4433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Log Transform</a:t>
                      </a:r>
                      <a:endParaRPr lang="en-US" sz="2000"/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Reduces variance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Use before differencing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351601"/>
                  </a:ext>
                </a:extLst>
              </a:tr>
              <a:tr h="7456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Differencing</a:t>
                      </a:r>
                      <a:endParaRPr lang="en-US" sz="2000"/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Removes trend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Makes series stationary (next lesson)</a:t>
                      </a:r>
                    </a:p>
                  </a:txBody>
                  <a:tcPr marL="100758" marR="100758" marT="50379" marB="503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140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2525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A00858-40BC-D2EB-7DBC-7631E0CB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66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E921D-09D7-35CD-DBE4-FF867543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Best Practices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D429A39-E62B-E58E-1FE9-1403B21C52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2613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08684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871E5-B285-F4C7-FD45-D6FAB4039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b="1"/>
              <a:t>Common Pitfalls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723B5C9-E3D4-D3F1-8FDB-231DF02AF4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Misinterpreting ADF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A p-value above 0.05 doesn’t mean the data is bad; it just needs transformation.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Short time series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ADF test may fail if too few data points (&lt; 50).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Ignoring seasonality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Detrending alone may not remove seasonal non-stationarity.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Not removing NaNs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Always drop missing values before ADF.</a:t>
            </a:r>
          </a:p>
        </p:txBody>
      </p:sp>
    </p:spTree>
    <p:extLst>
      <p:ext uri="{BB962C8B-B14F-4D97-AF65-F5344CB8AC3E}">
        <p14:creationId xmlns:p14="http://schemas.microsoft.com/office/powerpoint/2010/main" val="34751709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4441A-107E-170A-1007-74529836A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Differencing Time Series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4711E-D9D2-9B0B-C2C8-5DF80FE65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Lesson 7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563791 w 4243589"/>
              <a:gd name="csY1" fmla="*/ 0 h 18288"/>
              <a:gd name="csX2" fmla="*/ 1042710 w 4243589"/>
              <a:gd name="csY2" fmla="*/ 0 h 18288"/>
              <a:gd name="csX3" fmla="*/ 1564066 w 4243589"/>
              <a:gd name="csY3" fmla="*/ 0 h 18288"/>
              <a:gd name="csX4" fmla="*/ 2212729 w 4243589"/>
              <a:gd name="csY4" fmla="*/ 0 h 18288"/>
              <a:gd name="csX5" fmla="*/ 2776520 w 4243589"/>
              <a:gd name="csY5" fmla="*/ 0 h 18288"/>
              <a:gd name="csX6" fmla="*/ 3297875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637362 w 4243589"/>
              <a:gd name="csY9" fmla="*/ 18288 h 18288"/>
              <a:gd name="csX10" fmla="*/ 3116007 w 4243589"/>
              <a:gd name="csY10" fmla="*/ 18288 h 18288"/>
              <a:gd name="csX11" fmla="*/ 2424908 w 4243589"/>
              <a:gd name="csY11" fmla="*/ 18288 h 18288"/>
              <a:gd name="csX12" fmla="*/ 1861117 w 4243589"/>
              <a:gd name="csY12" fmla="*/ 18288 h 18288"/>
              <a:gd name="csX13" fmla="*/ 1382198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40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29349-057A-C0F9-DA36-013C38CD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82F27-A2BB-CC8B-E634-4FCF86F59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To understand what </a:t>
            </a:r>
            <a:r>
              <a:rPr lang="en-US" sz="2200" b="1"/>
              <a:t>differencing</a:t>
            </a:r>
            <a:r>
              <a:rPr lang="en-US" sz="2200"/>
              <a:t> is, why it’s used to achieve </a:t>
            </a:r>
            <a:r>
              <a:rPr lang="en-US" sz="2200" b="1"/>
              <a:t>stationarity</a:t>
            </a:r>
            <a:r>
              <a:rPr lang="en-US" sz="2200"/>
              <a:t>, and how to apply it effectively in pandas to remove trends and seasonality — preparing a time series for deeper statistical or forecasting analysis.</a:t>
            </a:r>
          </a:p>
        </p:txBody>
      </p:sp>
    </p:spTree>
    <p:extLst>
      <p:ext uri="{BB962C8B-B14F-4D97-AF65-F5344CB8AC3E}">
        <p14:creationId xmlns:p14="http://schemas.microsoft.com/office/powerpoint/2010/main" val="3497448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01501-CC10-0C53-32E5-C9C6ED62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0D50BFF-D5B3-15ED-0F62-9D201F31D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96118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590920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4004-D242-4265-D0F5-EF16CADFE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/>
              <a:t>Conceptual Explanation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375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975B-BA4D-433E-41ED-6509A8D2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1. What is Differencing?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01F370-4D12-5D76-FD28-D442B3A62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/>
                  <a:t>Differencing</a:t>
                </a:r>
                <a:r>
                  <a:rPr lang="en-US"/>
                  <a:t> is a transformation that subtracts the current observation from the previous one (or a lagged observation) to remove </a:t>
                </a:r>
                <a:r>
                  <a:rPr lang="en-US" b="1"/>
                  <a:t>trend</a:t>
                </a:r>
                <a:r>
                  <a:rPr lang="en-US"/>
                  <a:t> and </a:t>
                </a:r>
                <a:r>
                  <a:rPr lang="en-US" b="1"/>
                  <a:t>seasonal components</a:t>
                </a:r>
                <a:r>
                  <a:rPr lang="en-US"/>
                  <a:t> from a time series.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/>
              </a:p>
              <a:p>
                <a:r>
                  <a:rPr lang="en-US"/>
                  <a:t>This process highlights </a:t>
                </a:r>
                <a:r>
                  <a:rPr lang="en-US" b="1"/>
                  <a:t>changes</a:t>
                </a:r>
                <a:r>
                  <a:rPr lang="en-US"/>
                  <a:t> rather than absolute values — making the series more stable over time.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01F370-4D12-5D76-FD28-D442B3A62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2177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28A68-762D-B8BA-D2E4-D7BD84785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Why Differencing Works</a:t>
            </a: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AB236D7-284F-BBAA-A9BE-036EFF046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6" y="2660904"/>
            <a:ext cx="4818888" cy="3547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Non-stationary data often has a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trend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 or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growth component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By differencing consecutive observations, the trend is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neutralized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, leaving behind a series with a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constant mean and variance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Example: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The differences (5, 5, 10) show the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effectLst/>
              </a:rPr>
              <a:t>rate of change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 rather than the raw trend.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48AE0B-5B96-50F0-A9BF-E09B1E11F2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337001"/>
              </p:ext>
            </p:extLst>
          </p:nvPr>
        </p:nvGraphicFramePr>
        <p:xfrm>
          <a:off x="6099048" y="1960494"/>
          <a:ext cx="5458969" cy="293701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59899">
                  <a:extLst>
                    <a:ext uri="{9D8B030D-6E8A-4147-A177-3AD203B41FA5}">
                      <a16:colId xmlns:a16="http://schemas.microsoft.com/office/drawing/2014/main" val="455796003"/>
                    </a:ext>
                  </a:extLst>
                </a:gridCol>
                <a:gridCol w="1441482">
                  <a:extLst>
                    <a:ext uri="{9D8B030D-6E8A-4147-A177-3AD203B41FA5}">
                      <a16:colId xmlns:a16="http://schemas.microsoft.com/office/drawing/2014/main" val="880727785"/>
                    </a:ext>
                  </a:extLst>
                </a:gridCol>
                <a:gridCol w="2657588">
                  <a:extLst>
                    <a:ext uri="{9D8B030D-6E8A-4147-A177-3AD203B41FA5}">
                      <a16:colId xmlns:a16="http://schemas.microsoft.com/office/drawing/2014/main" val="3392937621"/>
                    </a:ext>
                  </a:extLst>
                </a:gridCol>
              </a:tblGrid>
              <a:tr h="6069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0" cap="none" spc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0" cap="none" spc="0">
                          <a:solidFill>
                            <a:schemeClr val="tx1"/>
                          </a:solidFill>
                        </a:rPr>
                        <a:t>Sales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0" cap="none" spc="0">
                          <a:solidFill>
                            <a:schemeClr val="tx1"/>
                          </a:solidFill>
                        </a:rPr>
                        <a:t>First Difference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15972"/>
                  </a:ext>
                </a:extLst>
              </a:tr>
              <a:tr h="6069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marL="269226" marR="269226" marT="102795" marB="102795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531407"/>
                  </a:ext>
                </a:extLst>
              </a:tr>
              <a:tr h="558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Feb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85230"/>
                  </a:ext>
                </a:extLst>
              </a:tr>
              <a:tr h="6069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 marL="269226" marR="269226" marT="102795" marB="102795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794648"/>
                  </a:ext>
                </a:extLst>
              </a:tr>
              <a:tr h="558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Apr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269226" marR="269226" marT="102795" marB="1027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111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8201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07FB5-96C1-0848-4D42-2210AFCA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Types of Differencing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D3F08-347B-A186-4E25-52566BCF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796786"/>
              </p:ext>
            </p:extLst>
          </p:nvPr>
        </p:nvGraphicFramePr>
        <p:xfrm>
          <a:off x="320040" y="2686139"/>
          <a:ext cx="11548872" cy="3481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7733">
                  <a:extLst>
                    <a:ext uri="{9D8B030D-6E8A-4147-A177-3AD203B41FA5}">
                      <a16:colId xmlns:a16="http://schemas.microsoft.com/office/drawing/2014/main" val="444664324"/>
                    </a:ext>
                  </a:extLst>
                </a:gridCol>
                <a:gridCol w="3195297">
                  <a:extLst>
                    <a:ext uri="{9D8B030D-6E8A-4147-A177-3AD203B41FA5}">
                      <a16:colId xmlns:a16="http://schemas.microsoft.com/office/drawing/2014/main" val="64816185"/>
                    </a:ext>
                  </a:extLst>
                </a:gridCol>
                <a:gridCol w="4285842">
                  <a:extLst>
                    <a:ext uri="{9D8B030D-6E8A-4147-A177-3AD203B41FA5}">
                      <a16:colId xmlns:a16="http://schemas.microsoft.com/office/drawing/2014/main" val="1723987629"/>
                    </a:ext>
                  </a:extLst>
                </a:gridCol>
              </a:tblGrid>
              <a:tr h="575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Type</a:t>
                      </a:r>
                    </a:p>
                  </a:txBody>
                  <a:tcPr marL="130865" marR="130865" marT="65433" marB="654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Formula</a:t>
                      </a:r>
                    </a:p>
                  </a:txBody>
                  <a:tcPr marL="130865" marR="130865" marT="65433" marB="654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Purpose</a:t>
                      </a:r>
                    </a:p>
                  </a:txBody>
                  <a:tcPr marL="130865" marR="130865" marT="65433" marB="65433" anchor="ctr"/>
                </a:tc>
                <a:extLst>
                  <a:ext uri="{0D108BD9-81ED-4DB2-BD59-A6C34878D82A}">
                    <a16:rowId xmlns:a16="http://schemas.microsoft.com/office/drawing/2014/main" val="789927620"/>
                  </a:ext>
                </a:extLst>
              </a:tr>
              <a:tr h="575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/>
                        <a:t>First-order differencing</a:t>
                      </a:r>
                      <a:endParaRPr lang="en-US" sz="2600"/>
                    </a:p>
                  </a:txBody>
                  <a:tcPr marL="130865" marR="130865" marT="65433" marB="654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2600"/>
                        <a:t>(Y't = Y_t - Y{t-1})</a:t>
                      </a:r>
                    </a:p>
                  </a:txBody>
                  <a:tcPr marL="130865" marR="130865" marT="65433" marB="654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Removes linear trends</a:t>
                      </a:r>
                    </a:p>
                  </a:txBody>
                  <a:tcPr marL="130865" marR="130865" marT="65433" marB="65433" anchor="ctr"/>
                </a:tc>
                <a:extLst>
                  <a:ext uri="{0D108BD9-81ED-4DB2-BD59-A6C34878D82A}">
                    <a16:rowId xmlns:a16="http://schemas.microsoft.com/office/drawing/2014/main" val="3448551774"/>
                  </a:ext>
                </a:extLst>
              </a:tr>
              <a:tr h="9684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/>
                        <a:t>Second-order differencing</a:t>
                      </a:r>
                      <a:endParaRPr lang="en-US" sz="2600"/>
                    </a:p>
                  </a:txBody>
                  <a:tcPr marL="130865" marR="130865" marT="65433" marB="654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(Y''_t = Y't - Y'{t-1})</a:t>
                      </a:r>
                    </a:p>
                  </a:txBody>
                  <a:tcPr marL="130865" marR="130865" marT="65433" marB="654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Removes residual trends left after first differencing</a:t>
                      </a:r>
                    </a:p>
                  </a:txBody>
                  <a:tcPr marL="130865" marR="130865" marT="65433" marB="65433" anchor="ctr"/>
                </a:tc>
                <a:extLst>
                  <a:ext uri="{0D108BD9-81ED-4DB2-BD59-A6C34878D82A}">
                    <a16:rowId xmlns:a16="http://schemas.microsoft.com/office/drawing/2014/main" val="716395051"/>
                  </a:ext>
                </a:extLst>
              </a:tr>
              <a:tr h="1361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/>
                        <a:t>Seasonal differencing</a:t>
                      </a:r>
                      <a:endParaRPr lang="en-US" sz="2600"/>
                    </a:p>
                  </a:txBody>
                  <a:tcPr marL="130865" marR="130865" marT="65433" marB="654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2600"/>
                        <a:t>(Y't = Y_t - Y{t-s})</a:t>
                      </a:r>
                    </a:p>
                  </a:txBody>
                  <a:tcPr marL="130865" marR="130865" marT="65433" marB="654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Removes seasonal effects (e.g., s = 12 for monthly data)</a:t>
                      </a:r>
                    </a:p>
                  </a:txBody>
                  <a:tcPr marL="130865" marR="130865" marT="65433" marB="65433" anchor="ctr"/>
                </a:tc>
                <a:extLst>
                  <a:ext uri="{0D108BD9-81ED-4DB2-BD59-A6C34878D82A}">
                    <a16:rowId xmlns:a16="http://schemas.microsoft.com/office/drawing/2014/main" val="3831192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2068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C1B08-108B-ED44-C688-9E1D2606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Dataset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B5394-E7A3-465A-E022-93A4E34FE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We’ll use the same </a:t>
            </a:r>
            <a:r>
              <a:rPr lang="en-US" sz="2200" b="1"/>
              <a:t>monthly sales dataset</a:t>
            </a:r>
            <a:r>
              <a:rPr lang="en-US" sz="2200"/>
              <a:t> with trend and seasonality (2015–2023).</a:t>
            </a:r>
          </a:p>
        </p:txBody>
      </p:sp>
    </p:spTree>
    <p:extLst>
      <p:ext uri="{BB962C8B-B14F-4D97-AF65-F5344CB8AC3E}">
        <p14:creationId xmlns:p14="http://schemas.microsoft.com/office/powerpoint/2010/main" val="263338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6C648F-7816-7CCE-7552-EDB65673D5F4}"/>
              </a:ext>
            </a:extLst>
          </p:cNvPr>
          <p:cNvSpPr txBox="1"/>
          <p:nvPr/>
        </p:nvSpPr>
        <p:spPr>
          <a:xfrm>
            <a:off x="1531188" y="1228398"/>
            <a:ext cx="10080000" cy="440120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Generate synthetic time series</a:t>
            </a:r>
          </a:p>
          <a:p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pd.date_range</a:t>
            </a:r>
            <a:r>
              <a:rPr lang="en-US" sz="2800">
                <a:latin typeface="Consolas" panose="020B0609020204030204" pitchFamily="49" charset="0"/>
              </a:rPr>
              <a:t>(start='2015-01-01’,</a:t>
            </a:r>
          </a:p>
          <a:p>
            <a:r>
              <a:rPr lang="en-US" sz="2800">
                <a:latin typeface="Consolas" panose="020B0609020204030204" pitchFamily="49" charset="0"/>
              </a:rPr>
              <a:t>	end='2023-12-31', </a:t>
            </a:r>
            <a:r>
              <a:rPr lang="en-US" sz="2800" err="1">
                <a:latin typeface="Consolas" panose="020B0609020204030204" pitchFamily="49" charset="0"/>
              </a:rPr>
              <a:t>freq</a:t>
            </a:r>
            <a:r>
              <a:rPr lang="en-US" sz="2800">
                <a:latin typeface="Consolas" panose="020B0609020204030204" pitchFamily="49" charset="0"/>
              </a:rPr>
              <a:t>='M')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np.random.seed</a:t>
            </a:r>
            <a:r>
              <a:rPr lang="en-US" sz="2800">
                <a:latin typeface="Consolas" panose="020B0609020204030204" pitchFamily="49" charset="0"/>
              </a:rPr>
              <a:t>(42)</a:t>
            </a:r>
          </a:p>
          <a:p>
            <a:r>
              <a:rPr lang="en-US" sz="2800">
                <a:latin typeface="Consolas" panose="020B0609020204030204" pitchFamily="49" charset="0"/>
              </a:rPr>
              <a:t>trend = </a:t>
            </a:r>
            <a:r>
              <a:rPr lang="en-US" sz="2800" err="1">
                <a:latin typeface="Consolas" panose="020B0609020204030204" pitchFamily="49" charset="0"/>
              </a:rPr>
              <a:t>np.linspace</a:t>
            </a:r>
            <a:r>
              <a:rPr lang="en-US" sz="2800">
                <a:latin typeface="Consolas" panose="020B0609020204030204" pitchFamily="49" charset="0"/>
              </a:rPr>
              <a:t>(100, 300,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r>
              <a:rPr lang="en-US" sz="2800">
                <a:latin typeface="Consolas" panose="020B0609020204030204" pitchFamily="49" charset="0"/>
              </a:rPr>
              <a:t>seasonality = 20 * </a:t>
            </a:r>
            <a:r>
              <a:rPr lang="en-US" sz="2800" err="1">
                <a:latin typeface="Consolas" panose="020B0609020204030204" pitchFamily="49" charset="0"/>
              </a:rPr>
              <a:t>np.sin</a:t>
            </a:r>
            <a:r>
              <a:rPr lang="en-US" sz="2800">
                <a:latin typeface="Consolas" panose="020B0609020204030204" pitchFamily="49" charset="0"/>
              </a:rPr>
              <a:t>(2 * </a:t>
            </a:r>
            <a:r>
              <a:rPr lang="en-US" sz="2800" err="1">
                <a:latin typeface="Consolas" panose="020B0609020204030204" pitchFamily="49" charset="0"/>
              </a:rPr>
              <a:t>np.pi</a:t>
            </a:r>
            <a:r>
              <a:rPr lang="en-US" sz="2800">
                <a:latin typeface="Consolas" panose="020B0609020204030204" pitchFamily="49" charset="0"/>
              </a:rPr>
              <a:t> *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date_rng.month</a:t>
            </a:r>
            <a:r>
              <a:rPr lang="en-US" sz="2800">
                <a:latin typeface="Consolas" panose="020B0609020204030204" pitchFamily="49" charset="0"/>
              </a:rPr>
              <a:t> / 12)</a:t>
            </a:r>
          </a:p>
          <a:p>
            <a:r>
              <a:rPr lang="en-US" sz="2800">
                <a:latin typeface="Consolas" panose="020B0609020204030204" pitchFamily="49" charset="0"/>
              </a:rPr>
              <a:t>noise = </a:t>
            </a:r>
            <a:r>
              <a:rPr lang="en-US" sz="2800" err="1">
                <a:latin typeface="Consolas" panose="020B0609020204030204" pitchFamily="49" charset="0"/>
              </a:rPr>
              <a:t>np.random.normal</a:t>
            </a:r>
            <a:r>
              <a:rPr lang="en-US" sz="2800">
                <a:latin typeface="Consolas" panose="020B0609020204030204" pitchFamily="49" charset="0"/>
              </a:rPr>
              <a:t>(0, 8,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sales = trend + seasonality + noise</a:t>
            </a:r>
          </a:p>
        </p:txBody>
      </p:sp>
    </p:spTree>
    <p:extLst>
      <p:ext uri="{BB962C8B-B14F-4D97-AF65-F5344CB8AC3E}">
        <p14:creationId xmlns:p14="http://schemas.microsoft.com/office/powerpoint/2010/main" val="3930206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BB219-7AAC-AF08-B830-831CDD391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14CE6A-58F5-E230-2A31-970E01391B01}"/>
              </a:ext>
            </a:extLst>
          </p:cNvPr>
          <p:cNvSpPr txBox="1"/>
          <p:nvPr/>
        </p:nvSpPr>
        <p:spPr>
          <a:xfrm>
            <a:off x="1531188" y="2521059"/>
            <a:ext cx="10080000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pd.DataFrame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{'Date': 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, 'Sales': sales}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df.set_index</a:t>
            </a:r>
            <a:r>
              <a:rPr lang="en-US" sz="2800">
                <a:latin typeface="Consolas" panose="020B0609020204030204" pitchFamily="49" charset="0"/>
              </a:rPr>
              <a:t>('Date', </a:t>
            </a:r>
            <a:r>
              <a:rPr lang="en-US" sz="2800" err="1">
                <a:latin typeface="Consolas" panose="020B0609020204030204" pitchFamily="49" charset="0"/>
              </a:rPr>
              <a:t>inplace</a:t>
            </a:r>
            <a:r>
              <a:rPr lang="en-US" sz="2800">
                <a:latin typeface="Consolas" panose="020B0609020204030204" pitchFamily="49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1730403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C1E2-1019-D1EC-97C5-0379C3C0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Step 1: Visualize the Original Series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9D82-3225-D4EC-3995-5C40EAF4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sns.lineplot</a:t>
            </a:r>
            <a:r>
              <a:rPr lang="en-US"/>
              <a:t>(x=</a:t>
            </a:r>
            <a:r>
              <a:rPr lang="en-US" err="1"/>
              <a:t>df.index</a:t>
            </a:r>
            <a:r>
              <a:rPr lang="en-US"/>
              <a:t>, y='Sales', data=</a:t>
            </a:r>
            <a:r>
              <a:rPr lang="en-US" err="1"/>
              <a:t>df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976070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612BD-492A-2F66-4C51-7D77830F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Observation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6B255-D080-9209-ED68-3463260D7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Upward trend + repeating cycles → Non-stationary.</a:t>
            </a:r>
          </a:p>
        </p:txBody>
      </p:sp>
    </p:spTree>
    <p:extLst>
      <p:ext uri="{BB962C8B-B14F-4D97-AF65-F5344CB8AC3E}">
        <p14:creationId xmlns:p14="http://schemas.microsoft.com/office/powerpoint/2010/main" val="24899200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F718A-2973-B190-CE94-FF5BD9D5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2: Apply First-Order Differencing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B8650-9CBB-7E7F-F3B8-C88C8E1D9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Let’s remove the trend component.</a:t>
            </a:r>
          </a:p>
        </p:txBody>
      </p:sp>
    </p:spTree>
    <p:extLst>
      <p:ext uri="{BB962C8B-B14F-4D97-AF65-F5344CB8AC3E}">
        <p14:creationId xmlns:p14="http://schemas.microsoft.com/office/powerpoint/2010/main" val="133054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4DB2-0F30-2184-043C-5E8818A3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Step 3: Box Plot by Year</a:t>
            </a:r>
          </a:p>
        </p:txBody>
      </p:sp>
    </p:spTree>
    <p:extLst>
      <p:ext uri="{BB962C8B-B14F-4D97-AF65-F5344CB8AC3E}">
        <p14:creationId xmlns:p14="http://schemas.microsoft.com/office/powerpoint/2010/main" val="311142236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227AEA-244A-91BD-F7A5-CE36F0BEE916}"/>
              </a:ext>
            </a:extLst>
          </p:cNvPr>
          <p:cNvSpPr txBox="1"/>
          <p:nvPr/>
        </p:nvSpPr>
        <p:spPr>
          <a:xfrm>
            <a:off x="1056000" y="2090172"/>
            <a:ext cx="10080000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FirstDiff</a:t>
            </a:r>
            <a:r>
              <a:rPr lang="en-US" sz="2800">
                <a:latin typeface="Consolas" panose="020B0609020204030204" pitchFamily="49" charset="0"/>
              </a:rPr>
              <a:t>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['Sales'].diff()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</a:t>
            </a:r>
            <a:r>
              <a:rPr lang="en-US" sz="2800" err="1">
                <a:latin typeface="Consolas" panose="020B0609020204030204" pitchFamily="49" charset="0"/>
              </a:rPr>
              <a:t>FirstDiff</a:t>
            </a:r>
            <a:r>
              <a:rPr lang="en-US" sz="2800">
                <a:latin typeface="Consolas" panose="020B0609020204030204" pitchFamily="49" charset="0"/>
              </a:rPr>
              <a:t>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</a:t>
            </a:r>
          </a:p>
          <a:p>
            <a:r>
              <a:rPr lang="en-US" sz="2800">
                <a:latin typeface="Consolas" panose="020B0609020204030204" pitchFamily="49" charset="0"/>
              </a:rPr>
              <a:t>	color='red')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4638993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CC75B-79BA-305C-FAB2-65718B0DD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79A014-E068-B0B9-81F1-D841D87090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trend has disappeared.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series now oscillates around zero — closer to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stationary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mean and variance look more constant.</a:t>
            </a:r>
          </a:p>
        </p:txBody>
      </p:sp>
    </p:spTree>
    <p:extLst>
      <p:ext uri="{BB962C8B-B14F-4D97-AF65-F5344CB8AC3E}">
        <p14:creationId xmlns:p14="http://schemas.microsoft.com/office/powerpoint/2010/main" val="254367393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D5699-8078-2E54-B3C9-31DFBB01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3: Check Stationarity After Differencing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4E9F0-1272-6173-B9D3-B61A81B7E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We’ll verify using the </a:t>
            </a:r>
            <a:r>
              <a:rPr lang="en-US" sz="2200" b="1"/>
              <a:t>Augmented Dickey–Fuller (ADF)</a:t>
            </a:r>
            <a:r>
              <a:rPr lang="en-US" sz="2200"/>
              <a:t> test.</a:t>
            </a:r>
          </a:p>
        </p:txBody>
      </p:sp>
    </p:spTree>
    <p:extLst>
      <p:ext uri="{BB962C8B-B14F-4D97-AF65-F5344CB8AC3E}">
        <p14:creationId xmlns:p14="http://schemas.microsoft.com/office/powerpoint/2010/main" val="96518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7AFD99-8DBC-D301-F33C-2765672CC532}"/>
              </a:ext>
            </a:extLst>
          </p:cNvPr>
          <p:cNvSpPr txBox="1"/>
          <p:nvPr/>
        </p:nvSpPr>
        <p:spPr>
          <a:xfrm>
            <a:off x="1056000" y="2305615"/>
            <a:ext cx="10080000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from </a:t>
            </a:r>
            <a:r>
              <a:rPr lang="en-US" sz="2800" err="1">
                <a:latin typeface="Consolas" panose="020B0609020204030204" pitchFamily="49" charset="0"/>
              </a:rPr>
              <a:t>statsmodels.tsa.stattools</a:t>
            </a:r>
            <a:r>
              <a:rPr lang="en-US" sz="2800">
                <a:latin typeface="Consolas" panose="020B0609020204030204" pitchFamily="49" charset="0"/>
              </a:rPr>
              <a:t> import </a:t>
            </a:r>
            <a:r>
              <a:rPr lang="en-US" sz="2800" err="1">
                <a:latin typeface="Consolas" panose="020B0609020204030204" pitchFamily="49" charset="0"/>
              </a:rPr>
              <a:t>adfuller</a:t>
            </a:r>
            <a:endParaRPr lang="en-US" sz="2800">
              <a:latin typeface="Consolas" panose="020B0609020204030204" pitchFamily="49" charset="0"/>
            </a:endParaRP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result = </a:t>
            </a:r>
            <a:r>
              <a:rPr lang="en-US" sz="2800" err="1">
                <a:latin typeface="Consolas" panose="020B0609020204030204" pitchFamily="49" charset="0"/>
              </a:rPr>
              <a:t>adfuller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FirstDiff</a:t>
            </a:r>
            <a:r>
              <a:rPr lang="en-US" sz="2800">
                <a:latin typeface="Consolas" panose="020B0609020204030204" pitchFamily="49" charset="0"/>
              </a:rPr>
              <a:t>'].</a:t>
            </a:r>
            <a:r>
              <a:rPr lang="en-US" sz="2800" err="1">
                <a:latin typeface="Consolas" panose="020B0609020204030204" pitchFamily="49" charset="0"/>
              </a:rPr>
              <a:t>dropna</a:t>
            </a:r>
            <a:r>
              <a:rPr lang="en-US" sz="2800">
                <a:latin typeface="Consolas" panose="020B0609020204030204" pitchFamily="49" charset="0"/>
              </a:rPr>
              <a:t>())</a:t>
            </a:r>
          </a:p>
          <a:p>
            <a:r>
              <a:rPr lang="en-US" sz="2800">
                <a:latin typeface="Consolas" panose="020B0609020204030204" pitchFamily="49" charset="0"/>
              </a:rPr>
              <a:t>print('ADF Statistic:', result[0])</a:t>
            </a:r>
          </a:p>
          <a:p>
            <a:r>
              <a:rPr lang="en-US" sz="2800">
                <a:latin typeface="Consolas" panose="020B0609020204030204" pitchFamily="49" charset="0"/>
              </a:rPr>
              <a:t>print('p-value:', result[1])</a:t>
            </a:r>
          </a:p>
        </p:txBody>
      </p:sp>
    </p:spTree>
    <p:extLst>
      <p:ext uri="{BB962C8B-B14F-4D97-AF65-F5344CB8AC3E}">
        <p14:creationId xmlns:p14="http://schemas.microsoft.com/office/powerpoint/2010/main" val="15853097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4CA3C-F539-1D10-2233-97C6A4BE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D307D9-C440-78EB-8DAC-44D1D1E013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If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p-value &lt; 0.05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the differenced series is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stationary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You’ve successfully removed the trend component.</a:t>
            </a:r>
          </a:p>
        </p:txBody>
      </p:sp>
    </p:spTree>
    <p:extLst>
      <p:ext uri="{BB962C8B-B14F-4D97-AF65-F5344CB8AC3E}">
        <p14:creationId xmlns:p14="http://schemas.microsoft.com/office/powerpoint/2010/main" val="28067181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A81E-3256-FAE7-55B3-84AFECF5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Step 4: Compare Before and After Differencing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3AF4-D97B-E140-567E-EE26236C3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fig, axes = </a:t>
            </a:r>
            <a:r>
              <a:rPr lang="en-US" err="1">
                <a:latin typeface="Consolas" panose="020B0609020204030204" pitchFamily="49" charset="0"/>
              </a:rPr>
              <a:t>plt.subplots</a:t>
            </a:r>
            <a:r>
              <a:rPr lang="en-US">
                <a:latin typeface="Consolas" panose="020B0609020204030204" pitchFamily="49" charset="0"/>
              </a:rPr>
              <a:t>(2, 1, </a:t>
            </a:r>
            <a:r>
              <a:rPr lang="en-US" err="1">
                <a:latin typeface="Consolas" panose="020B0609020204030204" pitchFamily="49" charset="0"/>
              </a:rPr>
              <a:t>figsize</a:t>
            </a:r>
            <a:r>
              <a:rPr lang="en-US">
                <a:latin typeface="Consolas" panose="020B0609020204030204" pitchFamily="49" charset="0"/>
              </a:rPr>
              <a:t>=(12,8), </a:t>
            </a:r>
            <a:r>
              <a:rPr lang="en-US" err="1">
                <a:latin typeface="Consolas" panose="020B0609020204030204" pitchFamily="49" charset="0"/>
              </a:rPr>
              <a:t>sharex</a:t>
            </a:r>
            <a:r>
              <a:rPr lang="en-US">
                <a:latin typeface="Consolas" panose="020B0609020204030204" pitchFamily="49" charset="0"/>
              </a:rPr>
              <a:t>=True)</a:t>
            </a: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err="1">
                <a:latin typeface="Consolas" panose="020B0609020204030204" pitchFamily="49" charset="0"/>
              </a:rPr>
              <a:t>sns.lineplot</a:t>
            </a:r>
            <a:r>
              <a:rPr lang="en-US">
                <a:latin typeface="Consolas" panose="020B0609020204030204" pitchFamily="49" charset="0"/>
              </a:rPr>
              <a:t>(x=</a:t>
            </a:r>
            <a:r>
              <a:rPr lang="en-US" err="1">
                <a:latin typeface="Consolas" panose="020B0609020204030204" pitchFamily="49" charset="0"/>
              </a:rPr>
              <a:t>df.index</a:t>
            </a:r>
            <a:r>
              <a:rPr lang="en-US">
                <a:latin typeface="Consolas" panose="020B0609020204030204" pitchFamily="49" charset="0"/>
              </a:rPr>
              <a:t>, y='Sales', data=</a:t>
            </a:r>
            <a:r>
              <a:rPr lang="en-US" err="1">
                <a:latin typeface="Consolas" panose="020B0609020204030204" pitchFamily="49" charset="0"/>
              </a:rPr>
              <a:t>df</a:t>
            </a:r>
            <a:r>
              <a:rPr lang="en-US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	ax=axes[0], color='blue')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axes[0].</a:t>
            </a:r>
            <a:r>
              <a:rPr lang="en-US" err="1">
                <a:latin typeface="Consolas" panose="020B0609020204030204" pitchFamily="49" charset="0"/>
              </a:rPr>
              <a:t>set_title</a:t>
            </a:r>
            <a:r>
              <a:rPr lang="en-US">
                <a:latin typeface="Consolas" panose="020B0609020204030204" pitchFamily="49" charset="0"/>
              </a:rPr>
              <a:t>('Original Series (Non-Stationary)')</a:t>
            </a: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err="1">
                <a:latin typeface="Consolas" panose="020B0609020204030204" pitchFamily="49" charset="0"/>
              </a:rPr>
              <a:t>sns.lineplot</a:t>
            </a:r>
            <a:r>
              <a:rPr lang="en-US">
                <a:latin typeface="Consolas" panose="020B0609020204030204" pitchFamily="49" charset="0"/>
              </a:rPr>
              <a:t>(x=</a:t>
            </a:r>
            <a:r>
              <a:rPr lang="en-US" err="1">
                <a:latin typeface="Consolas" panose="020B0609020204030204" pitchFamily="49" charset="0"/>
              </a:rPr>
              <a:t>df.index</a:t>
            </a:r>
            <a:r>
              <a:rPr lang="en-US">
                <a:latin typeface="Consolas" panose="020B0609020204030204" pitchFamily="49" charset="0"/>
              </a:rPr>
              <a:t>, y='</a:t>
            </a:r>
            <a:r>
              <a:rPr lang="en-US" err="1">
                <a:latin typeface="Consolas" panose="020B0609020204030204" pitchFamily="49" charset="0"/>
              </a:rPr>
              <a:t>FirstDiff</a:t>
            </a:r>
            <a:r>
              <a:rPr lang="en-US">
                <a:latin typeface="Consolas" panose="020B0609020204030204" pitchFamily="49" charset="0"/>
              </a:rPr>
              <a:t>', data=</a:t>
            </a:r>
            <a:r>
              <a:rPr lang="en-US" err="1">
                <a:latin typeface="Consolas" panose="020B0609020204030204" pitchFamily="49" charset="0"/>
              </a:rPr>
              <a:t>df</a:t>
            </a:r>
            <a:r>
              <a:rPr lang="en-US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	ax=axes[1], color='red')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axes[1].</a:t>
            </a:r>
            <a:r>
              <a:rPr lang="en-US" err="1">
                <a:latin typeface="Consolas" panose="020B0609020204030204" pitchFamily="49" charset="0"/>
              </a:rPr>
              <a:t>set_title</a:t>
            </a:r>
            <a:r>
              <a:rPr lang="en-US">
                <a:latin typeface="Consolas" panose="020B0609020204030204" pitchFamily="49" charset="0"/>
              </a:rPr>
              <a:t>('First Differenced Series (Stationary)')</a:t>
            </a:r>
          </a:p>
          <a:p>
            <a:pPr marL="0" indent="0">
              <a:buNone/>
            </a:pPr>
            <a:r>
              <a:rPr lang="en-US" err="1">
                <a:latin typeface="Consolas" panose="020B0609020204030204" pitchFamily="49" charset="0"/>
              </a:rPr>
              <a:t>plt.show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282674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15894-5786-7079-CCB4-2B2111FB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Visual Takeaway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E62AD1D-CA86-23DD-1296-A9C4F9C9D8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top plot drifts upward — non-stationary.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bottom plot fluctuates around zero — approximately stationary.</a:t>
            </a:r>
          </a:p>
        </p:txBody>
      </p:sp>
    </p:spTree>
    <p:extLst>
      <p:ext uri="{BB962C8B-B14F-4D97-AF65-F5344CB8AC3E}">
        <p14:creationId xmlns:p14="http://schemas.microsoft.com/office/powerpoint/2010/main" val="384819530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8EAF1-D37E-E824-3B2A-2A4C6AA0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5: Seasonal Differencing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BFCA2-9B9F-6E10-84CF-0206E153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If the data has a </a:t>
            </a:r>
            <a:r>
              <a:rPr lang="en-US" sz="2200" b="1"/>
              <a:t>seasonal component</a:t>
            </a:r>
            <a:r>
              <a:rPr lang="en-US" sz="2200"/>
              <a:t> (e.g., monthly pattern repeating yearly), use </a:t>
            </a:r>
            <a:r>
              <a:rPr lang="en-US" sz="2200" b="1"/>
              <a:t>seasonal differencing</a:t>
            </a:r>
            <a:r>
              <a:rPr lang="en-US" sz="2200"/>
              <a:t> with a lag equal to the seasonal period (s=12).</a:t>
            </a:r>
          </a:p>
        </p:txBody>
      </p:sp>
    </p:spTree>
    <p:extLst>
      <p:ext uri="{BB962C8B-B14F-4D97-AF65-F5344CB8AC3E}">
        <p14:creationId xmlns:p14="http://schemas.microsoft.com/office/powerpoint/2010/main" val="12341341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29638F-AE08-474C-BDE0-1A953685591E}"/>
              </a:ext>
            </a:extLst>
          </p:cNvPr>
          <p:cNvSpPr txBox="1"/>
          <p:nvPr/>
        </p:nvSpPr>
        <p:spPr>
          <a:xfrm>
            <a:off x="1056000" y="2305615"/>
            <a:ext cx="10080000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SeasonalDiff</a:t>
            </a:r>
            <a:r>
              <a:rPr lang="en-US" sz="2800">
                <a:latin typeface="Consolas" panose="020B0609020204030204" pitchFamily="49" charset="0"/>
              </a:rPr>
              <a:t>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['Sales'].diff(12)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</a:t>
            </a:r>
            <a:r>
              <a:rPr lang="en-US" sz="2800" err="1">
                <a:latin typeface="Consolas" panose="020B0609020204030204" pitchFamily="49" charset="0"/>
              </a:rPr>
              <a:t>SeasonalDiff</a:t>
            </a:r>
            <a:r>
              <a:rPr lang="en-US" sz="2800">
                <a:latin typeface="Consolas" panose="020B0609020204030204" pitchFamily="49" charset="0"/>
              </a:rPr>
              <a:t>’,</a:t>
            </a:r>
          </a:p>
          <a:p>
            <a:r>
              <a:rPr lang="en-US" sz="2800">
                <a:latin typeface="Consolas" panose="020B0609020204030204" pitchFamily="49" charset="0"/>
              </a:rPr>
              <a:t>	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color='green')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0818926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6AC51-B921-4CC6-E558-2BEDE63C6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3BAA8A-E282-4A0A-4831-A7E67923B2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Removes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annual cycles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but may still retain trend.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Ideal for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strongly seasonal data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(like monthly or quarterly business data).</a:t>
            </a:r>
          </a:p>
        </p:txBody>
      </p:sp>
    </p:spTree>
    <p:extLst>
      <p:ext uri="{BB962C8B-B14F-4D97-AF65-F5344CB8AC3E}">
        <p14:creationId xmlns:p14="http://schemas.microsoft.com/office/powerpoint/2010/main" val="412626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14E43-A0C3-4DE1-B03B-BCB841B48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Using Line and Box Plots to Visualize Time Series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81F2A-FDF0-FB2D-70D2-7A3D32CED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Lesson 1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563791 w 4243589"/>
              <a:gd name="csY1" fmla="*/ 0 h 18288"/>
              <a:gd name="csX2" fmla="*/ 1042710 w 4243589"/>
              <a:gd name="csY2" fmla="*/ 0 h 18288"/>
              <a:gd name="csX3" fmla="*/ 1564066 w 4243589"/>
              <a:gd name="csY3" fmla="*/ 0 h 18288"/>
              <a:gd name="csX4" fmla="*/ 2212729 w 4243589"/>
              <a:gd name="csY4" fmla="*/ 0 h 18288"/>
              <a:gd name="csX5" fmla="*/ 2776520 w 4243589"/>
              <a:gd name="csY5" fmla="*/ 0 h 18288"/>
              <a:gd name="csX6" fmla="*/ 3297875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637362 w 4243589"/>
              <a:gd name="csY9" fmla="*/ 18288 h 18288"/>
              <a:gd name="csX10" fmla="*/ 3116007 w 4243589"/>
              <a:gd name="csY10" fmla="*/ 18288 h 18288"/>
              <a:gd name="csX11" fmla="*/ 2424908 w 4243589"/>
              <a:gd name="csY11" fmla="*/ 18288 h 18288"/>
              <a:gd name="csX12" fmla="*/ 1861117 w 4243589"/>
              <a:gd name="csY12" fmla="*/ 18288 h 18288"/>
              <a:gd name="csX13" fmla="*/ 1382198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1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F311B2-C549-C68F-B006-592005AB3558}"/>
              </a:ext>
            </a:extLst>
          </p:cNvPr>
          <p:cNvSpPr txBox="1"/>
          <p:nvPr/>
        </p:nvSpPr>
        <p:spPr>
          <a:xfrm>
            <a:off x="1236000" y="1012955"/>
            <a:ext cx="9720000" cy="48320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Visualize </a:t>
            </a:r>
            <a:r>
              <a:rPr lang="en-US" sz="2800" b="1">
                <a:latin typeface="Consolas" panose="020B0609020204030204" pitchFamily="49" charset="0"/>
              </a:rPr>
              <a:t>inter-annual changes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 b="1" err="1">
                <a:latin typeface="Consolas" panose="020B0609020204030204" pitchFamily="49" charset="0"/>
              </a:rPr>
              <a:t>df</a:t>
            </a:r>
            <a:r>
              <a:rPr lang="en-US" sz="2800" b="1">
                <a:latin typeface="Consolas" panose="020B0609020204030204" pitchFamily="49" charset="0"/>
              </a:rPr>
              <a:t>['Year'] = </a:t>
            </a:r>
            <a:r>
              <a:rPr lang="en-US" sz="2800" b="1" err="1">
                <a:latin typeface="Consolas" panose="020B0609020204030204" pitchFamily="49" charset="0"/>
              </a:rPr>
              <a:t>df.index.year</a:t>
            </a:r>
            <a:endParaRPr lang="en-US" sz="2800" b="1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plt.figure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figsize</a:t>
            </a:r>
            <a:r>
              <a:rPr lang="en-US" sz="2800">
                <a:latin typeface="Consolas" panose="020B0609020204030204" pitchFamily="49" charset="0"/>
              </a:rPr>
              <a:t>=(10, 6))</a:t>
            </a:r>
          </a:p>
          <a:p>
            <a:r>
              <a:rPr lang="en-US" sz="2800" b="1" err="1">
                <a:latin typeface="Consolas" panose="020B0609020204030204" pitchFamily="49" charset="0"/>
              </a:rPr>
              <a:t>sns.boxplot</a:t>
            </a:r>
            <a:r>
              <a:rPr lang="en-US" sz="2800" b="1">
                <a:latin typeface="Consolas" panose="020B0609020204030204" pitchFamily="49" charset="0"/>
              </a:rPr>
              <a:t>(x='Year', y='Sales', data=</a:t>
            </a:r>
            <a:r>
              <a:rPr lang="en-US" sz="2800" b="1" err="1">
                <a:latin typeface="Consolas" panose="020B0609020204030204" pitchFamily="49" charset="0"/>
              </a:rPr>
              <a:t>df</a:t>
            </a:r>
            <a:r>
              <a:rPr lang="en-US" sz="2800" b="1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plt.title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'Yearly Sales Distribution (2018–2023)’,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fontsize</a:t>
            </a:r>
            <a:r>
              <a:rPr lang="en-US" sz="2800">
                <a:latin typeface="Consolas" panose="020B0609020204030204" pitchFamily="49" charset="0"/>
              </a:rPr>
              <a:t>=14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plt.xlabel</a:t>
            </a:r>
            <a:r>
              <a:rPr lang="en-US" sz="2800">
                <a:latin typeface="Consolas" panose="020B0609020204030204" pitchFamily="49" charset="0"/>
              </a:rPr>
              <a:t>('Year')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plt.ylabel</a:t>
            </a:r>
            <a:r>
              <a:rPr lang="en-US" sz="2800">
                <a:latin typeface="Consolas" panose="020B0609020204030204" pitchFamily="49" charset="0"/>
              </a:rPr>
              <a:t>('Sales ($)')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5601156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B1BAB-E1A4-9294-BC2B-DA3E03F4E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000" b="1"/>
              <a:t>Step 6: Double (Second-Order) Differencing</a:t>
            </a:r>
            <a:endParaRPr lang="en-US" sz="50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1817F-A244-6ECA-00FA-3AC978EA5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Sometimes, after first differencing, a </a:t>
            </a:r>
            <a:r>
              <a:rPr lang="en-US" sz="2200" b="1"/>
              <a:t>residual trend</a:t>
            </a:r>
            <a:r>
              <a:rPr lang="en-US" sz="2200"/>
              <a:t> remains.</a:t>
            </a:r>
          </a:p>
          <a:p>
            <a:r>
              <a:rPr lang="en-US" sz="2200"/>
              <a:t>In that case, difference again.</a:t>
            </a:r>
          </a:p>
        </p:txBody>
      </p:sp>
    </p:spTree>
    <p:extLst>
      <p:ext uri="{BB962C8B-B14F-4D97-AF65-F5344CB8AC3E}">
        <p14:creationId xmlns:p14="http://schemas.microsoft.com/office/powerpoint/2010/main" val="39269500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4ECF9-9BB0-C718-6EC4-6ECC39C83338}"/>
              </a:ext>
            </a:extLst>
          </p:cNvPr>
          <p:cNvSpPr txBox="1"/>
          <p:nvPr/>
        </p:nvSpPr>
        <p:spPr>
          <a:xfrm>
            <a:off x="1056000" y="2305615"/>
            <a:ext cx="10080000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SecondDiff</a:t>
            </a:r>
            <a:r>
              <a:rPr lang="en-US" sz="2800">
                <a:latin typeface="Consolas" panose="020B0609020204030204" pitchFamily="49" charset="0"/>
              </a:rPr>
              <a:t>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FirstDiff</a:t>
            </a:r>
            <a:r>
              <a:rPr lang="en-US" sz="2800">
                <a:latin typeface="Consolas" panose="020B0609020204030204" pitchFamily="49" charset="0"/>
              </a:rPr>
              <a:t>'].diff()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</a:t>
            </a:r>
            <a:r>
              <a:rPr lang="en-US" sz="2800" err="1">
                <a:latin typeface="Consolas" panose="020B0609020204030204" pitchFamily="49" charset="0"/>
              </a:rPr>
              <a:t>SecondDiff</a:t>
            </a:r>
            <a:r>
              <a:rPr lang="en-US" sz="2800">
                <a:latin typeface="Consolas" panose="020B0609020204030204" pitchFamily="49" charset="0"/>
              </a:rPr>
              <a:t>’, </a:t>
            </a:r>
          </a:p>
          <a:p>
            <a:r>
              <a:rPr lang="en-US" sz="2800">
                <a:latin typeface="Consolas" panose="020B0609020204030204" pitchFamily="49" charset="0"/>
              </a:rPr>
              <a:t>	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color='purple')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671571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A436E-770D-33BA-F57D-7174401BF42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Then test stationarity again using ADF: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B3C87-EDBA-7270-69EF-C69FA1D52076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Consolas" panose="020B0609020204030204" pitchFamily="49" charset="0"/>
              </a:rPr>
              <a:t>result2 = </a:t>
            </a:r>
            <a:r>
              <a:rPr lang="en-US" sz="2800" err="1">
                <a:latin typeface="Consolas" panose="020B0609020204030204" pitchFamily="49" charset="0"/>
              </a:rPr>
              <a:t>adfuller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SecondDiff</a:t>
            </a:r>
            <a:r>
              <a:rPr lang="en-US" sz="2800">
                <a:latin typeface="Consolas" panose="020B0609020204030204" pitchFamily="49" charset="0"/>
              </a:rPr>
              <a:t>'].</a:t>
            </a:r>
            <a:r>
              <a:rPr lang="en-US" sz="2800" err="1">
                <a:latin typeface="Consolas" panose="020B0609020204030204" pitchFamily="49" charset="0"/>
              </a:rPr>
              <a:t>dropna</a:t>
            </a:r>
            <a:r>
              <a:rPr lang="en-US" sz="2800">
                <a:latin typeface="Consolas" panose="020B0609020204030204" pitchFamily="49" charset="0"/>
              </a:rPr>
              <a:t>())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Consolas" panose="020B0609020204030204" pitchFamily="49" charset="0"/>
              </a:rPr>
              <a:t>print('ADF Statistic (2nd Diff):', result2[0])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Consolas" panose="020B0609020204030204" pitchFamily="49" charset="0"/>
              </a:rPr>
              <a:t>print('p-value (2nd Diff):', result2[1])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D25B8-3EAC-9CE1-8620-60F81F1008F1}"/>
              </a:ext>
            </a:extLst>
          </p:cNvPr>
          <p:cNvSpPr txBox="1"/>
          <p:nvPr/>
        </p:nvSpPr>
        <p:spPr>
          <a:xfrm>
            <a:off x="1207698" y="4369604"/>
            <a:ext cx="93682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800"/>
              <a:t>If </a:t>
            </a:r>
            <a:r>
              <a:rPr lang="en-US" sz="2800" b="1"/>
              <a:t>p-value &lt; 0.05</a:t>
            </a:r>
            <a:r>
              <a:rPr lang="en-US" sz="2800"/>
              <a:t>, the second difference is stationary — trend and residual drift fully removed.</a:t>
            </a:r>
          </a:p>
        </p:txBody>
      </p:sp>
    </p:spTree>
    <p:extLst>
      <p:ext uri="{BB962C8B-B14F-4D97-AF65-F5344CB8AC3E}">
        <p14:creationId xmlns:p14="http://schemas.microsoft.com/office/powerpoint/2010/main" val="271446359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8D263-25ED-A874-DFD4-9EFC9F9FE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Choosing the Right Differencing Method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B6A4C-3E72-B238-39B7-50B65F94E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97747"/>
              </p:ext>
            </p:extLst>
          </p:nvPr>
        </p:nvGraphicFramePr>
        <p:xfrm>
          <a:off x="762198" y="3124200"/>
          <a:ext cx="10664556" cy="3102865"/>
        </p:xfrm>
        <a:graphic>
          <a:graphicData uri="http://schemas.openxmlformats.org/drawingml/2006/table">
            <a:tbl>
              <a:tblPr/>
              <a:tblGrid>
                <a:gridCol w="3552287">
                  <a:extLst>
                    <a:ext uri="{9D8B030D-6E8A-4147-A177-3AD203B41FA5}">
                      <a16:colId xmlns:a16="http://schemas.microsoft.com/office/drawing/2014/main" val="1746659384"/>
                    </a:ext>
                  </a:extLst>
                </a:gridCol>
                <a:gridCol w="3567678">
                  <a:extLst>
                    <a:ext uri="{9D8B030D-6E8A-4147-A177-3AD203B41FA5}">
                      <a16:colId xmlns:a16="http://schemas.microsoft.com/office/drawing/2014/main" val="2664371411"/>
                    </a:ext>
                  </a:extLst>
                </a:gridCol>
                <a:gridCol w="3544591">
                  <a:extLst>
                    <a:ext uri="{9D8B030D-6E8A-4147-A177-3AD203B41FA5}">
                      <a16:colId xmlns:a16="http://schemas.microsoft.com/office/drawing/2014/main" val="3496212042"/>
                    </a:ext>
                  </a:extLst>
                </a:gridCol>
              </a:tblGrid>
              <a:tr h="4875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Pattern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Method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Lag (k)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50871"/>
                  </a:ext>
                </a:extLst>
              </a:tr>
              <a:tr h="820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Simple upward/downward trend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First-order differencing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k = 1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622364"/>
                  </a:ext>
                </a:extLst>
              </a:tr>
              <a:tr h="4875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Seasonal cycle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Seasonal differencing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k = s (e.g., 12 for months)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406460"/>
                  </a:ext>
                </a:extLst>
              </a:tr>
              <a:tr h="4875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Both trend + seasonality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Seasonal + first-order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k = 1 and s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740907"/>
                  </a:ext>
                </a:extLst>
              </a:tr>
              <a:tr h="820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Remaining drift after differencing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Second-order differencing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k = 2</a:t>
                      </a:r>
                    </a:p>
                  </a:txBody>
                  <a:tcPr marL="110817" marR="110817" marT="55408" marB="554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21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57845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E5FAD-1284-A6A1-DACC-2747A197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Best Practices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9A1547-EEFF-F4A2-6F35-969FCF7019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Visualize before differencing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— know what component you’re removing.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Check stationarity after differencing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using ADF.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Avoid over-differencing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— it can introduce unnecessary noise.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Combine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log transform + differencing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for data with growing variance.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df.diff(periods=s)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to remove seasonal effects directly.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330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9E2A9-52E1-3C01-AC4F-9777590A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Common Pitfalls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A3AA73-D888-C90A-0096-8382C945C1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5770440"/>
              </p:ext>
            </p:extLst>
          </p:nvPr>
        </p:nvGraphicFramePr>
        <p:xfrm>
          <a:off x="1821914" y="3017519"/>
          <a:ext cx="8543817" cy="3209906"/>
        </p:xfrm>
        <a:graphic>
          <a:graphicData uri="http://schemas.openxmlformats.org/drawingml/2006/table">
            <a:tbl>
              <a:tblPr/>
              <a:tblGrid>
                <a:gridCol w="3961427">
                  <a:extLst>
                    <a:ext uri="{9D8B030D-6E8A-4147-A177-3AD203B41FA5}">
                      <a16:colId xmlns:a16="http://schemas.microsoft.com/office/drawing/2014/main" val="877129594"/>
                    </a:ext>
                  </a:extLst>
                </a:gridCol>
                <a:gridCol w="4582390">
                  <a:extLst>
                    <a:ext uri="{9D8B030D-6E8A-4147-A177-3AD203B41FA5}">
                      <a16:colId xmlns:a16="http://schemas.microsoft.com/office/drawing/2014/main" val="3933944863"/>
                    </a:ext>
                  </a:extLst>
                </a:gridCol>
              </a:tblGrid>
              <a:tr h="5044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Mistake</a:t>
                      </a:r>
                    </a:p>
                  </a:txBody>
                  <a:tcPr marL="114639" marR="114639" marT="57320" marB="57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Consequence</a:t>
                      </a:r>
                    </a:p>
                  </a:txBody>
                  <a:tcPr marL="114639" marR="114639" marT="57320" marB="57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620319"/>
                  </a:ext>
                </a:extLst>
              </a:tr>
              <a:tr h="5044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Over-differencing</a:t>
                      </a:r>
                    </a:p>
                  </a:txBody>
                  <a:tcPr marL="114639" marR="114639" marT="57320" marB="57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Turns stationary data into noise</a:t>
                      </a:r>
                    </a:p>
                  </a:txBody>
                  <a:tcPr marL="114639" marR="114639" marT="57320" marB="57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165795"/>
                  </a:ext>
                </a:extLst>
              </a:tr>
              <a:tr h="848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Differencing without lag understanding</a:t>
                      </a:r>
                    </a:p>
                  </a:txBody>
                  <a:tcPr marL="114639" marR="114639" marT="57320" marB="57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Removes meaningful information</a:t>
                      </a:r>
                    </a:p>
                  </a:txBody>
                  <a:tcPr marL="114639" marR="114639" marT="57320" marB="57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583494"/>
                  </a:ext>
                </a:extLst>
              </a:tr>
              <a:tr h="848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Forgetting to drop NaN after differencing</a:t>
                      </a:r>
                    </a:p>
                  </a:txBody>
                  <a:tcPr marL="114639" marR="114639" marT="57320" marB="57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Errors in plotting/statistical tests</a:t>
                      </a:r>
                    </a:p>
                  </a:txBody>
                  <a:tcPr marL="114639" marR="114639" marT="57320" marB="57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104136"/>
                  </a:ext>
                </a:extLst>
              </a:tr>
              <a:tr h="5044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Not testing stationarity after</a:t>
                      </a:r>
                    </a:p>
                  </a:txBody>
                  <a:tcPr marL="114639" marR="114639" marT="57320" marB="57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/>
                        <a:t>False assumption of success</a:t>
                      </a:r>
                    </a:p>
                  </a:txBody>
                  <a:tcPr marL="114639" marR="114639" marT="57320" marB="57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13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6990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A773E-E088-82BA-B267-BCBD6584A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Using Correlation Plots to Visualize Time Series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7C0CA-4BEB-DC8D-5AB6-C6B46ACC8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Lesson 8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563791 w 4243589"/>
              <a:gd name="csY1" fmla="*/ 0 h 18288"/>
              <a:gd name="csX2" fmla="*/ 1042710 w 4243589"/>
              <a:gd name="csY2" fmla="*/ 0 h 18288"/>
              <a:gd name="csX3" fmla="*/ 1564066 w 4243589"/>
              <a:gd name="csY3" fmla="*/ 0 h 18288"/>
              <a:gd name="csX4" fmla="*/ 2212729 w 4243589"/>
              <a:gd name="csY4" fmla="*/ 0 h 18288"/>
              <a:gd name="csX5" fmla="*/ 2776520 w 4243589"/>
              <a:gd name="csY5" fmla="*/ 0 h 18288"/>
              <a:gd name="csX6" fmla="*/ 3297875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637362 w 4243589"/>
              <a:gd name="csY9" fmla="*/ 18288 h 18288"/>
              <a:gd name="csX10" fmla="*/ 3116007 w 4243589"/>
              <a:gd name="csY10" fmla="*/ 18288 h 18288"/>
              <a:gd name="csX11" fmla="*/ 2424908 w 4243589"/>
              <a:gd name="csY11" fmla="*/ 18288 h 18288"/>
              <a:gd name="csX12" fmla="*/ 1861117 w 4243589"/>
              <a:gd name="csY12" fmla="*/ 18288 h 18288"/>
              <a:gd name="csX13" fmla="*/ 1382198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898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ECE8E-2D75-7BD3-6EE1-C25497A9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FC9F-5DB5-81C9-99BE-482F83BA6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To learn how to </a:t>
            </a:r>
            <a:r>
              <a:rPr lang="en-US" sz="2200" b="1"/>
              <a:t>visualize and interpret correlations</a:t>
            </a:r>
            <a:r>
              <a:rPr lang="en-US" sz="2200"/>
              <a:t> in time series data using </a:t>
            </a:r>
            <a:r>
              <a:rPr lang="en-US" sz="2200" b="1"/>
              <a:t>autocorrelation plots (ACF)</a:t>
            </a:r>
            <a:r>
              <a:rPr lang="en-US" sz="2200"/>
              <a:t>, </a:t>
            </a:r>
            <a:r>
              <a:rPr lang="en-US" sz="2200" b="1"/>
              <a:t>partial autocorrelation plots (PACF)</a:t>
            </a:r>
            <a:r>
              <a:rPr lang="en-US" sz="2200"/>
              <a:t>, and </a:t>
            </a:r>
            <a:r>
              <a:rPr lang="en-US" sz="2200" b="1"/>
              <a:t>correlation heatmaps</a:t>
            </a:r>
            <a:r>
              <a:rPr lang="en-US" sz="2200"/>
              <a:t> — all without using machine learning models.</a:t>
            </a:r>
          </a:p>
        </p:txBody>
      </p:sp>
    </p:spTree>
    <p:extLst>
      <p:ext uri="{BB962C8B-B14F-4D97-AF65-F5344CB8AC3E}">
        <p14:creationId xmlns:p14="http://schemas.microsoft.com/office/powerpoint/2010/main" val="24708681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1C2A-B968-F91B-C9C3-D50463AA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Conceptual Explanation</a:t>
            </a:r>
          </a:p>
        </p:txBody>
      </p:sp>
    </p:spTree>
    <p:extLst>
      <p:ext uri="{BB962C8B-B14F-4D97-AF65-F5344CB8AC3E}">
        <p14:creationId xmlns:p14="http://schemas.microsoft.com/office/powerpoint/2010/main" val="10115464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D00AF-3EB8-7940-6C6F-EADA7BDA4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000" b="1"/>
              <a:t>1. What is Correlation in Time Series?</a:t>
            </a:r>
            <a:endParaRPr lang="en-US" sz="50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9ACFB74-324F-C07A-BEAB-2D67EFACB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38164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8061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C946D-7F04-D28B-3EF1-03FA247B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6606DA8-8569-9BEF-C43A-E66AD52689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63281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348788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FB376-87F2-4FA3-08EA-E519C3281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2. Key Concepts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sX0" fmla="*/ 0 w 10424160"/>
              <a:gd name="csY0" fmla="*/ 0 h 18288"/>
              <a:gd name="csX1" fmla="*/ 903427 w 10424160"/>
              <a:gd name="csY1" fmla="*/ 0 h 18288"/>
              <a:gd name="csX2" fmla="*/ 1389888 w 10424160"/>
              <a:gd name="csY2" fmla="*/ 0 h 18288"/>
              <a:gd name="csX3" fmla="*/ 2189074 w 10424160"/>
              <a:gd name="csY3" fmla="*/ 0 h 18288"/>
              <a:gd name="csX4" fmla="*/ 2675534 w 10424160"/>
              <a:gd name="csY4" fmla="*/ 0 h 18288"/>
              <a:gd name="csX5" fmla="*/ 3370478 w 10424160"/>
              <a:gd name="csY5" fmla="*/ 0 h 18288"/>
              <a:gd name="csX6" fmla="*/ 4169664 w 10424160"/>
              <a:gd name="csY6" fmla="*/ 0 h 18288"/>
              <a:gd name="csX7" fmla="*/ 4551883 w 10424160"/>
              <a:gd name="csY7" fmla="*/ 0 h 18288"/>
              <a:gd name="csX8" fmla="*/ 4934102 w 10424160"/>
              <a:gd name="csY8" fmla="*/ 0 h 18288"/>
              <a:gd name="csX9" fmla="*/ 5837530 w 10424160"/>
              <a:gd name="csY9" fmla="*/ 0 h 18288"/>
              <a:gd name="csX10" fmla="*/ 6532474 w 10424160"/>
              <a:gd name="csY10" fmla="*/ 0 h 18288"/>
              <a:gd name="csX11" fmla="*/ 6914693 w 10424160"/>
              <a:gd name="csY11" fmla="*/ 0 h 18288"/>
              <a:gd name="csX12" fmla="*/ 7609637 w 10424160"/>
              <a:gd name="csY12" fmla="*/ 0 h 18288"/>
              <a:gd name="csX13" fmla="*/ 8513064 w 10424160"/>
              <a:gd name="csY13" fmla="*/ 0 h 18288"/>
              <a:gd name="csX14" fmla="*/ 9103766 w 10424160"/>
              <a:gd name="csY14" fmla="*/ 0 h 18288"/>
              <a:gd name="csX15" fmla="*/ 9694469 w 10424160"/>
              <a:gd name="csY15" fmla="*/ 0 h 18288"/>
              <a:gd name="csX16" fmla="*/ 10424160 w 10424160"/>
              <a:gd name="csY16" fmla="*/ 0 h 18288"/>
              <a:gd name="csX17" fmla="*/ 10424160 w 10424160"/>
              <a:gd name="csY17" fmla="*/ 18288 h 18288"/>
              <a:gd name="csX18" fmla="*/ 9729216 w 10424160"/>
              <a:gd name="csY18" fmla="*/ 18288 h 18288"/>
              <a:gd name="csX19" fmla="*/ 8930030 w 10424160"/>
              <a:gd name="csY19" fmla="*/ 18288 h 18288"/>
              <a:gd name="csX20" fmla="*/ 8130845 w 10424160"/>
              <a:gd name="csY20" fmla="*/ 18288 h 18288"/>
              <a:gd name="csX21" fmla="*/ 7644384 w 10424160"/>
              <a:gd name="csY21" fmla="*/ 18288 h 18288"/>
              <a:gd name="csX22" fmla="*/ 6740957 w 10424160"/>
              <a:gd name="csY22" fmla="*/ 18288 h 18288"/>
              <a:gd name="csX23" fmla="*/ 6046013 w 10424160"/>
              <a:gd name="csY23" fmla="*/ 18288 h 18288"/>
              <a:gd name="csX24" fmla="*/ 5663794 w 10424160"/>
              <a:gd name="csY24" fmla="*/ 18288 h 18288"/>
              <a:gd name="csX25" fmla="*/ 4968850 w 10424160"/>
              <a:gd name="csY25" fmla="*/ 18288 h 18288"/>
              <a:gd name="csX26" fmla="*/ 4378147 w 10424160"/>
              <a:gd name="csY26" fmla="*/ 18288 h 18288"/>
              <a:gd name="csX27" fmla="*/ 3787445 w 10424160"/>
              <a:gd name="csY27" fmla="*/ 18288 h 18288"/>
              <a:gd name="csX28" fmla="*/ 3196742 w 10424160"/>
              <a:gd name="csY28" fmla="*/ 18288 h 18288"/>
              <a:gd name="csX29" fmla="*/ 2606040 w 10424160"/>
              <a:gd name="csY29" fmla="*/ 18288 h 18288"/>
              <a:gd name="csX30" fmla="*/ 1806854 w 10424160"/>
              <a:gd name="csY30" fmla="*/ 18288 h 18288"/>
              <a:gd name="csX31" fmla="*/ 1111910 w 10424160"/>
              <a:gd name="csY31" fmla="*/ 18288 h 18288"/>
              <a:gd name="csX32" fmla="*/ 729691 w 10424160"/>
              <a:gd name="csY32" fmla="*/ 18288 h 18288"/>
              <a:gd name="csX33" fmla="*/ 0 w 10424160"/>
              <a:gd name="csY33" fmla="*/ 18288 h 18288"/>
              <a:gd name="csX34" fmla="*/ 0 w 10424160"/>
              <a:gd name="csY34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2346E-179E-8124-579D-191A70DEBE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811983"/>
              </p:ext>
            </p:extLst>
          </p:nvPr>
        </p:nvGraphicFramePr>
        <p:xfrm>
          <a:off x="838200" y="2582718"/>
          <a:ext cx="10515601" cy="3239617"/>
        </p:xfrm>
        <a:graphic>
          <a:graphicData uri="http://schemas.openxmlformats.org/drawingml/2006/table">
            <a:tbl>
              <a:tblPr/>
              <a:tblGrid>
                <a:gridCol w="3325956">
                  <a:extLst>
                    <a:ext uri="{9D8B030D-6E8A-4147-A177-3AD203B41FA5}">
                      <a16:colId xmlns:a16="http://schemas.microsoft.com/office/drawing/2014/main" val="562353746"/>
                    </a:ext>
                  </a:extLst>
                </a:gridCol>
                <a:gridCol w="3614773">
                  <a:extLst>
                    <a:ext uri="{9D8B030D-6E8A-4147-A177-3AD203B41FA5}">
                      <a16:colId xmlns:a16="http://schemas.microsoft.com/office/drawing/2014/main" val="1902150892"/>
                    </a:ext>
                  </a:extLst>
                </a:gridCol>
                <a:gridCol w="3574872">
                  <a:extLst>
                    <a:ext uri="{9D8B030D-6E8A-4147-A177-3AD203B41FA5}">
                      <a16:colId xmlns:a16="http://schemas.microsoft.com/office/drawing/2014/main" val="2193725665"/>
                    </a:ext>
                  </a:extLst>
                </a:gridCol>
              </a:tblGrid>
              <a:tr h="481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Term</a:t>
                      </a:r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Description</a:t>
                      </a:r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Example</a:t>
                      </a:r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594766"/>
                  </a:ext>
                </a:extLst>
              </a:tr>
              <a:tr h="8099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/>
                        <a:t>Autocorrelation</a:t>
                      </a:r>
                      <a:endParaRPr lang="en-US" sz="2200"/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Correlation of a series with its past (lagged) values</a:t>
                      </a:r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"How similar are sales this month and last month?"</a:t>
                      </a:r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266326"/>
                  </a:ext>
                </a:extLst>
              </a:tr>
              <a:tr h="8099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/>
                        <a:t>Lag</a:t>
                      </a:r>
                      <a:endParaRPr lang="en-US" sz="2200"/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The time shift between observations</a:t>
                      </a:r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Lag = 1 means one period back</a:t>
                      </a:r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311179"/>
                  </a:ext>
                </a:extLst>
              </a:tr>
              <a:tr h="11382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/>
                        <a:t>Partial Autocorrelation</a:t>
                      </a:r>
                      <a:endParaRPr lang="en-US" sz="2200"/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Correlation of a series with its lag, removing effects of intermediate lags</a:t>
                      </a:r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Isolates “direct” lag relationships</a:t>
                      </a:r>
                    </a:p>
                  </a:txBody>
                  <a:tcPr marL="109446" marR="109446" marT="54723" marB="54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86470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8A8DF-3AFD-4CF5-2FB2-E8660B86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b="1"/>
              <a:t>3. Why It’s Important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222005-9C5F-5293-7C03-B7C6288ADA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Detects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seasonal periodicity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time delay patterns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Helps determine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lag lengths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for statistical modeling (e.g., AR terms in ARIMA).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Identifies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memory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in the data — how far back the data “remembers” its past.</a:t>
            </a:r>
          </a:p>
        </p:txBody>
      </p:sp>
    </p:spTree>
    <p:extLst>
      <p:ext uri="{BB962C8B-B14F-4D97-AF65-F5344CB8AC3E}">
        <p14:creationId xmlns:p14="http://schemas.microsoft.com/office/powerpoint/2010/main" val="175818137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A66F4-D545-50E0-E380-B936F952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Dataset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67543-1E87-8796-8984-3A660334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We’ll again use the same </a:t>
            </a:r>
            <a:r>
              <a:rPr lang="en-US" sz="2200" b="1"/>
              <a:t>monthly sales dataset</a:t>
            </a:r>
            <a:r>
              <a:rPr lang="en-US" sz="2200"/>
              <a:t> from Lessons 1–7, with clear trend, seasonality, and noise.</a:t>
            </a:r>
          </a:p>
        </p:txBody>
      </p:sp>
    </p:spTree>
    <p:extLst>
      <p:ext uri="{BB962C8B-B14F-4D97-AF65-F5344CB8AC3E}">
        <p14:creationId xmlns:p14="http://schemas.microsoft.com/office/powerpoint/2010/main" val="109912836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C319F-0FA1-C5A6-AED0-1E8575451F25}"/>
              </a:ext>
            </a:extLst>
          </p:cNvPr>
          <p:cNvSpPr txBox="1"/>
          <p:nvPr/>
        </p:nvSpPr>
        <p:spPr>
          <a:xfrm>
            <a:off x="333554" y="1012954"/>
            <a:ext cx="115248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Generate synthetic dataset</a:t>
            </a:r>
          </a:p>
          <a:p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pd.date_range</a:t>
            </a:r>
            <a:r>
              <a:rPr lang="en-US" sz="2800">
                <a:latin typeface="Consolas" panose="020B0609020204030204" pitchFamily="49" charset="0"/>
              </a:rPr>
              <a:t>(start='2015-01-01', end='2023-12-31', </a:t>
            </a:r>
            <a:r>
              <a:rPr lang="en-US" sz="2800" err="1">
                <a:latin typeface="Consolas" panose="020B0609020204030204" pitchFamily="49" charset="0"/>
              </a:rPr>
              <a:t>freq</a:t>
            </a:r>
            <a:r>
              <a:rPr lang="en-US" sz="2800">
                <a:latin typeface="Consolas" panose="020B0609020204030204" pitchFamily="49" charset="0"/>
              </a:rPr>
              <a:t>='M')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np.random.seed</a:t>
            </a:r>
            <a:r>
              <a:rPr lang="en-US" sz="2800">
                <a:latin typeface="Consolas" panose="020B0609020204030204" pitchFamily="49" charset="0"/>
              </a:rPr>
              <a:t>(42)</a:t>
            </a:r>
          </a:p>
          <a:p>
            <a:r>
              <a:rPr lang="en-US" sz="2800">
                <a:latin typeface="Consolas" panose="020B0609020204030204" pitchFamily="49" charset="0"/>
              </a:rPr>
              <a:t>trend = </a:t>
            </a:r>
            <a:r>
              <a:rPr lang="en-US" sz="2800" err="1">
                <a:latin typeface="Consolas" panose="020B0609020204030204" pitchFamily="49" charset="0"/>
              </a:rPr>
              <a:t>np.linspace</a:t>
            </a:r>
            <a:r>
              <a:rPr lang="en-US" sz="2800">
                <a:latin typeface="Consolas" panose="020B0609020204030204" pitchFamily="49" charset="0"/>
              </a:rPr>
              <a:t>(100, 300,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r>
              <a:rPr lang="en-US" sz="2800">
                <a:latin typeface="Consolas" panose="020B0609020204030204" pitchFamily="49" charset="0"/>
              </a:rPr>
              <a:t>seasonality = 20 * </a:t>
            </a:r>
            <a:r>
              <a:rPr lang="en-US" sz="2800" err="1">
                <a:latin typeface="Consolas" panose="020B0609020204030204" pitchFamily="49" charset="0"/>
              </a:rPr>
              <a:t>np.sin</a:t>
            </a:r>
            <a:r>
              <a:rPr lang="en-US" sz="2800">
                <a:latin typeface="Consolas" panose="020B0609020204030204" pitchFamily="49" charset="0"/>
              </a:rPr>
              <a:t>(2 * </a:t>
            </a:r>
            <a:r>
              <a:rPr lang="en-US" sz="2800" err="1">
                <a:latin typeface="Consolas" panose="020B0609020204030204" pitchFamily="49" charset="0"/>
              </a:rPr>
              <a:t>np.pi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 err="1">
                <a:latin typeface="Consolas" panose="020B0609020204030204" pitchFamily="49" charset="0"/>
              </a:rPr>
              <a:t>date_rng.month</a:t>
            </a:r>
            <a:r>
              <a:rPr lang="en-US" sz="2800">
                <a:latin typeface="Consolas" panose="020B0609020204030204" pitchFamily="49" charset="0"/>
              </a:rPr>
              <a:t> / 12)</a:t>
            </a:r>
          </a:p>
          <a:p>
            <a:r>
              <a:rPr lang="en-US" sz="2800">
                <a:latin typeface="Consolas" panose="020B0609020204030204" pitchFamily="49" charset="0"/>
              </a:rPr>
              <a:t>noise = </a:t>
            </a:r>
            <a:r>
              <a:rPr lang="en-US" sz="2800" err="1">
                <a:latin typeface="Consolas" panose="020B0609020204030204" pitchFamily="49" charset="0"/>
              </a:rPr>
              <a:t>np.random.normal</a:t>
            </a:r>
            <a:r>
              <a:rPr lang="en-US" sz="2800">
                <a:latin typeface="Consolas" panose="020B0609020204030204" pitchFamily="49" charset="0"/>
              </a:rPr>
              <a:t>(0, 8,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r>
              <a:rPr lang="en-US" sz="2800">
                <a:latin typeface="Consolas" panose="020B0609020204030204" pitchFamily="49" charset="0"/>
              </a:rPr>
              <a:t>sales = trend + seasonality + noise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pd.DataFrame</a:t>
            </a:r>
            <a:r>
              <a:rPr lang="en-US" sz="2800">
                <a:latin typeface="Consolas" panose="020B0609020204030204" pitchFamily="49" charset="0"/>
              </a:rPr>
              <a:t>({'Date': 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, 'Sales': sales})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df.set_index</a:t>
            </a:r>
            <a:r>
              <a:rPr lang="en-US" sz="2800">
                <a:latin typeface="Consolas" panose="020B0609020204030204" pitchFamily="49" charset="0"/>
              </a:rPr>
              <a:t>('Date', </a:t>
            </a:r>
            <a:r>
              <a:rPr lang="en-US" sz="2800" err="1">
                <a:latin typeface="Consolas" panose="020B0609020204030204" pitchFamily="49" charset="0"/>
              </a:rPr>
              <a:t>inplace</a:t>
            </a:r>
            <a:r>
              <a:rPr lang="en-US" sz="2800">
                <a:latin typeface="Consolas" panose="020B0609020204030204" pitchFamily="49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274845921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B6B3-0718-8884-3B4B-40B0B6E7E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1: Visual Inspection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B41F6-2B4A-E6A5-ADEC-B557F8E0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>
                <a:latin typeface="Consolas" panose="020B0609020204030204" pitchFamily="49" charset="0"/>
              </a:rPr>
              <a:t>sns.lineplot</a:t>
            </a:r>
            <a:r>
              <a:rPr lang="en-US">
                <a:latin typeface="Consolas" panose="020B0609020204030204" pitchFamily="49" charset="0"/>
              </a:rPr>
              <a:t>(x=</a:t>
            </a:r>
            <a:r>
              <a:rPr lang="en-US" err="1">
                <a:latin typeface="Consolas" panose="020B0609020204030204" pitchFamily="49" charset="0"/>
              </a:rPr>
              <a:t>df.index</a:t>
            </a:r>
            <a:r>
              <a:rPr lang="en-US">
                <a:latin typeface="Consolas" panose="020B0609020204030204" pitchFamily="49" charset="0"/>
              </a:rPr>
              <a:t>, y='Sales', data=</a:t>
            </a:r>
            <a:r>
              <a:rPr lang="en-US" err="1">
                <a:latin typeface="Consolas" panose="020B0609020204030204" pitchFamily="49" charset="0"/>
              </a:rPr>
              <a:t>df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err="1">
                <a:latin typeface="Consolas" panose="020B0609020204030204" pitchFamily="49" charset="0"/>
              </a:rPr>
              <a:t>plt.show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2935231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3F31A-9749-87F7-2125-6EE75D26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Observation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31396-5D53-45DF-E0C6-2304E74BF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The upward trend and seasonal wave imply that </a:t>
            </a:r>
            <a:r>
              <a:rPr lang="en-US" sz="2200" b="1"/>
              <a:t>autocorrelation</a:t>
            </a:r>
            <a:r>
              <a:rPr lang="en-US" sz="2200"/>
              <a:t> is expected — the present is related to the recent past.</a:t>
            </a:r>
          </a:p>
        </p:txBody>
      </p:sp>
    </p:spTree>
    <p:extLst>
      <p:ext uri="{BB962C8B-B14F-4D97-AF65-F5344CB8AC3E}">
        <p14:creationId xmlns:p14="http://schemas.microsoft.com/office/powerpoint/2010/main" val="219662036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C484D-EDB0-33B2-6D70-8D6050A5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200"/>
              <a:t>Step 2: Autocorrelation Function (ACF) Plot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B149-0892-D528-4802-5CC7E58BE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The </a:t>
            </a:r>
            <a:r>
              <a:rPr lang="en-US" sz="2200" b="1"/>
              <a:t>autocorrelation plot</a:t>
            </a:r>
            <a:r>
              <a:rPr lang="en-US" sz="2200"/>
              <a:t> shows correlation coefficients between a series and its lagged versions.</a:t>
            </a:r>
          </a:p>
        </p:txBody>
      </p:sp>
    </p:spTree>
    <p:extLst>
      <p:ext uri="{BB962C8B-B14F-4D97-AF65-F5344CB8AC3E}">
        <p14:creationId xmlns:p14="http://schemas.microsoft.com/office/powerpoint/2010/main" val="14165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A58450-344A-9171-C575-5E52C6D5185B}"/>
              </a:ext>
            </a:extLst>
          </p:cNvPr>
          <p:cNvSpPr txBox="1"/>
          <p:nvPr/>
        </p:nvSpPr>
        <p:spPr>
          <a:xfrm>
            <a:off x="1056000" y="2521058"/>
            <a:ext cx="10080000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from </a:t>
            </a:r>
            <a:r>
              <a:rPr lang="en-US" sz="2800" err="1">
                <a:latin typeface="Consolas" panose="020B0609020204030204" pitchFamily="49" charset="0"/>
              </a:rPr>
              <a:t>statsmodels.graphics.tsaplots</a:t>
            </a:r>
            <a:r>
              <a:rPr lang="en-US" sz="2800">
                <a:latin typeface="Consolas" panose="020B0609020204030204" pitchFamily="49" charset="0"/>
              </a:rPr>
              <a:t> import </a:t>
            </a:r>
            <a:r>
              <a:rPr lang="en-US" sz="2800" err="1">
                <a:latin typeface="Consolas" panose="020B0609020204030204" pitchFamily="49" charset="0"/>
              </a:rPr>
              <a:t>plot_acf</a:t>
            </a:r>
            <a:endParaRPr lang="en-US" sz="2800">
              <a:latin typeface="Consolas" panose="020B0609020204030204" pitchFamily="49" charset="0"/>
            </a:endParaRP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plot_acf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['Sales'], lags=24)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7108249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42CBA-D256-C6A6-B3A3-B6BC32BC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75CB125-FC3C-91D0-4493-B5F13ED2DF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Each bar represents correlation with a specific lag.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Lag 1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Correlation with the previous month.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Lag 12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Annual seasonality — if correlation spikes there, it indicates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yearly cycles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Slowly decaying correlations → non-stationarity or strong trend.</a:t>
            </a:r>
          </a:p>
        </p:txBody>
      </p:sp>
    </p:spTree>
    <p:extLst>
      <p:ext uri="{BB962C8B-B14F-4D97-AF65-F5344CB8AC3E}">
        <p14:creationId xmlns:p14="http://schemas.microsoft.com/office/powerpoint/2010/main" val="175768421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59A07-B3F3-C361-4BF4-369C5950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200"/>
              <a:t>Step 3: Partial Autocorrelation Function (PACF) Plot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B932-1A06-2765-DD3E-7143F139B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PACF shows </a:t>
            </a:r>
            <a:r>
              <a:rPr lang="en-US" sz="2200" b="1"/>
              <a:t>direct correlation</a:t>
            </a:r>
            <a:r>
              <a:rPr lang="en-US" sz="2200"/>
              <a:t> with lag </a:t>
            </a:r>
            <a:r>
              <a:rPr lang="en-US" sz="2200" i="1"/>
              <a:t>k</a:t>
            </a:r>
            <a:r>
              <a:rPr lang="en-US" sz="2200"/>
              <a:t>, removing effects of shorter lags.</a:t>
            </a:r>
          </a:p>
        </p:txBody>
      </p:sp>
    </p:spTree>
    <p:extLst>
      <p:ext uri="{BB962C8B-B14F-4D97-AF65-F5344CB8AC3E}">
        <p14:creationId xmlns:p14="http://schemas.microsoft.com/office/powerpoint/2010/main" val="12956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9509F-8B62-67E5-7EF5-4F60E12A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4: Combined Insights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E2ADBF-430D-955A-069A-249554A82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16597"/>
              </p:ext>
            </p:extLst>
          </p:nvPr>
        </p:nvGraphicFramePr>
        <p:xfrm>
          <a:off x="736340" y="2633472"/>
          <a:ext cx="10716272" cy="3586356"/>
        </p:xfrm>
        <a:graphic>
          <a:graphicData uri="http://schemas.openxmlformats.org/drawingml/2006/table">
            <a:tbl>
              <a:tblPr/>
              <a:tblGrid>
                <a:gridCol w="2992373">
                  <a:extLst>
                    <a:ext uri="{9D8B030D-6E8A-4147-A177-3AD203B41FA5}">
                      <a16:colId xmlns:a16="http://schemas.microsoft.com/office/drawing/2014/main" val="912565945"/>
                    </a:ext>
                  </a:extLst>
                </a:gridCol>
                <a:gridCol w="3413702">
                  <a:extLst>
                    <a:ext uri="{9D8B030D-6E8A-4147-A177-3AD203B41FA5}">
                      <a16:colId xmlns:a16="http://schemas.microsoft.com/office/drawing/2014/main" val="4170717245"/>
                    </a:ext>
                  </a:extLst>
                </a:gridCol>
                <a:gridCol w="4310197">
                  <a:extLst>
                    <a:ext uri="{9D8B030D-6E8A-4147-A177-3AD203B41FA5}">
                      <a16:colId xmlns:a16="http://schemas.microsoft.com/office/drawing/2014/main" val="1109899836"/>
                    </a:ext>
                  </a:extLst>
                </a:gridCol>
              </a:tblGrid>
              <a:tr h="593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Plot Type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Reveals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Example Insight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304523"/>
                  </a:ext>
                </a:extLst>
              </a:tr>
              <a:tr h="9977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Line Plot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Trend + seasonality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"Sales peak mid-year and drop at year-end"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232279"/>
                  </a:ext>
                </a:extLst>
              </a:tr>
              <a:tr h="9977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Monthly Box Plot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Seasonal strength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"July consistently has highest sales"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926938"/>
                  </a:ext>
                </a:extLst>
              </a:tr>
              <a:tr h="9977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Yearly Box Plot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Long-term trend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/>
                        <a:t>"Median sales increased steadily since 2019"</a:t>
                      </a:r>
                    </a:p>
                  </a:txBody>
                  <a:tcPr marL="134825" marR="134825" marT="67413" marB="674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25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70788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B4142-73B7-7D2C-3C7D-7E2350CAB3EA}"/>
              </a:ext>
            </a:extLst>
          </p:cNvPr>
          <p:cNvSpPr txBox="1"/>
          <p:nvPr/>
        </p:nvSpPr>
        <p:spPr>
          <a:xfrm>
            <a:off x="963265" y="2521059"/>
            <a:ext cx="10265469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from </a:t>
            </a:r>
            <a:r>
              <a:rPr lang="en-US" sz="2800" err="1">
                <a:latin typeface="Consolas" panose="020B0609020204030204" pitchFamily="49" charset="0"/>
              </a:rPr>
              <a:t>statsmodels.graphics.tsaplots</a:t>
            </a:r>
            <a:r>
              <a:rPr lang="en-US" sz="2800">
                <a:latin typeface="Consolas" panose="020B0609020204030204" pitchFamily="49" charset="0"/>
              </a:rPr>
              <a:t> import </a:t>
            </a:r>
            <a:r>
              <a:rPr lang="en-US" sz="2800" err="1">
                <a:latin typeface="Consolas" panose="020B0609020204030204" pitchFamily="49" charset="0"/>
              </a:rPr>
              <a:t>plot_pacf</a:t>
            </a:r>
            <a:endParaRPr lang="en-US" sz="2800">
              <a:latin typeface="Consolas" panose="020B0609020204030204" pitchFamily="49" charset="0"/>
            </a:endParaRP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plot_pacf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['Sales'], lags=24, method='</a:t>
            </a:r>
            <a:r>
              <a:rPr lang="en-US" sz="2800" err="1">
                <a:latin typeface="Consolas" panose="020B0609020204030204" pitchFamily="49" charset="0"/>
              </a:rPr>
              <a:t>ywm</a:t>
            </a:r>
            <a:r>
              <a:rPr lang="en-US" sz="2800">
                <a:latin typeface="Consolas" panose="020B0609020204030204" pitchFamily="49" charset="0"/>
              </a:rPr>
              <a:t>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962992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C8D91-219E-FB0B-DFA0-3F9C4C89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8CE354-1B1E-7386-62DF-37EF094808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PACF helps identify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direct dependencies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 significant spike at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lag 1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→ the current value depends strongly on the previous month.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Sharp cutoff after a few lags → suggests short-term memory.</a:t>
            </a:r>
          </a:p>
        </p:txBody>
      </p:sp>
    </p:spTree>
    <p:extLst>
      <p:ext uri="{BB962C8B-B14F-4D97-AF65-F5344CB8AC3E}">
        <p14:creationId xmlns:p14="http://schemas.microsoft.com/office/powerpoint/2010/main" val="379975964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D12BF-51BD-3865-909D-E99E2C1A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4: ACF and PACF on Differenced Series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914A-31D2-18AD-D486-9FF1E6E8D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To focus on correlations after removing trend, let’s difference the data (Lesson 7).</a:t>
            </a:r>
          </a:p>
        </p:txBody>
      </p:sp>
    </p:spTree>
    <p:extLst>
      <p:ext uri="{BB962C8B-B14F-4D97-AF65-F5344CB8AC3E}">
        <p14:creationId xmlns:p14="http://schemas.microsoft.com/office/powerpoint/2010/main" val="176502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06B4B3-47CA-5BFF-DF5C-F9D516A93E45}"/>
              </a:ext>
            </a:extLst>
          </p:cNvPr>
          <p:cNvSpPr txBox="1"/>
          <p:nvPr/>
        </p:nvSpPr>
        <p:spPr>
          <a:xfrm>
            <a:off x="1410419" y="1659283"/>
            <a:ext cx="10080000" cy="35394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FirstDiff</a:t>
            </a:r>
            <a:r>
              <a:rPr lang="en-US" sz="2800">
                <a:latin typeface="Consolas" panose="020B0609020204030204" pitchFamily="49" charset="0"/>
              </a:rPr>
              <a:t>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['Sales'].diff().</a:t>
            </a:r>
            <a:r>
              <a:rPr lang="en-US" sz="2800" err="1">
                <a:latin typeface="Consolas" panose="020B0609020204030204" pitchFamily="49" charset="0"/>
              </a:rPr>
              <a:t>dropna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fig, axes = </a:t>
            </a:r>
            <a:r>
              <a:rPr lang="en-US" sz="2800" err="1">
                <a:latin typeface="Consolas" panose="020B0609020204030204" pitchFamily="49" charset="0"/>
              </a:rPr>
              <a:t>plt.subplots</a:t>
            </a:r>
            <a:r>
              <a:rPr lang="en-US" sz="2800">
                <a:latin typeface="Consolas" panose="020B0609020204030204" pitchFamily="49" charset="0"/>
              </a:rPr>
              <a:t>(1, 2, </a:t>
            </a:r>
            <a:r>
              <a:rPr lang="en-US" sz="2800" err="1">
                <a:latin typeface="Consolas" panose="020B0609020204030204" pitchFamily="49" charset="0"/>
              </a:rPr>
              <a:t>figsize</a:t>
            </a:r>
            <a:r>
              <a:rPr lang="en-US" sz="2800">
                <a:latin typeface="Consolas" panose="020B0609020204030204" pitchFamily="49" charset="0"/>
              </a:rPr>
              <a:t>=(14,5))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plot_acf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FirstDiff</a:t>
            </a:r>
            <a:r>
              <a:rPr lang="en-US" sz="2800">
                <a:latin typeface="Consolas" panose="020B0609020204030204" pitchFamily="49" charset="0"/>
              </a:rPr>
              <a:t>'].</a:t>
            </a:r>
            <a:r>
              <a:rPr lang="en-US" sz="2800" err="1">
                <a:latin typeface="Consolas" panose="020B0609020204030204" pitchFamily="49" charset="0"/>
              </a:rPr>
              <a:t>dropna</a:t>
            </a:r>
            <a:r>
              <a:rPr lang="en-US" sz="2800">
                <a:latin typeface="Consolas" panose="020B0609020204030204" pitchFamily="49" charset="0"/>
              </a:rPr>
              <a:t>(), </a:t>
            </a:r>
          </a:p>
          <a:p>
            <a:r>
              <a:rPr lang="en-US" sz="2800">
                <a:latin typeface="Consolas" panose="020B0609020204030204" pitchFamily="49" charset="0"/>
              </a:rPr>
              <a:t>	lags=24, ax=axes[0])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plot_pacf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FirstDiff</a:t>
            </a:r>
            <a:r>
              <a:rPr lang="en-US" sz="2800">
                <a:latin typeface="Consolas" panose="020B0609020204030204" pitchFamily="49" charset="0"/>
              </a:rPr>
              <a:t>'].</a:t>
            </a:r>
            <a:r>
              <a:rPr lang="en-US" sz="2800" err="1">
                <a:latin typeface="Consolas" panose="020B0609020204030204" pitchFamily="49" charset="0"/>
              </a:rPr>
              <a:t>dropna</a:t>
            </a:r>
            <a:r>
              <a:rPr lang="en-US" sz="2800">
                <a:latin typeface="Consolas" panose="020B0609020204030204" pitchFamily="49" charset="0"/>
              </a:rPr>
              <a:t>(), lags=24, method='</a:t>
            </a:r>
            <a:r>
              <a:rPr lang="en-US" sz="2800" err="1">
                <a:latin typeface="Consolas" panose="020B0609020204030204" pitchFamily="49" charset="0"/>
              </a:rPr>
              <a:t>ywm</a:t>
            </a:r>
            <a:r>
              <a:rPr lang="en-US" sz="2800">
                <a:latin typeface="Consolas" panose="020B0609020204030204" pitchFamily="49" charset="0"/>
              </a:rPr>
              <a:t>', ax=axes[1])</a:t>
            </a:r>
          </a:p>
        </p:txBody>
      </p:sp>
    </p:spTree>
    <p:extLst>
      <p:ext uri="{BB962C8B-B14F-4D97-AF65-F5344CB8AC3E}">
        <p14:creationId xmlns:p14="http://schemas.microsoft.com/office/powerpoint/2010/main" val="203527043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854F0-6E18-CB73-AA63-7342B6C9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74EE1A-EB93-2C31-FA29-609522B6F7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differenced series should show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weaker autocorrelations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(less persistence).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Seasonal spikes (e.g., lag 12) remain if seasonality is strong.</a:t>
            </a:r>
          </a:p>
        </p:txBody>
      </p:sp>
    </p:spTree>
    <p:extLst>
      <p:ext uri="{BB962C8B-B14F-4D97-AF65-F5344CB8AC3E}">
        <p14:creationId xmlns:p14="http://schemas.microsoft.com/office/powerpoint/2010/main" val="25588386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CC70B-3D1E-C836-A195-64661047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5: Lag Plot (pandas built-in)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BB17-E0E4-2E23-0452-0C1A618DB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A </a:t>
            </a:r>
            <a:r>
              <a:rPr lang="en-US" sz="2200" b="1"/>
              <a:t>lag plot</a:t>
            </a:r>
            <a:r>
              <a:rPr lang="en-US" sz="2200"/>
              <a:t> shows scatter between a series and its lagged version — used to visually check autocorrelation.</a:t>
            </a:r>
          </a:p>
        </p:txBody>
      </p:sp>
    </p:spTree>
    <p:extLst>
      <p:ext uri="{BB962C8B-B14F-4D97-AF65-F5344CB8AC3E}">
        <p14:creationId xmlns:p14="http://schemas.microsoft.com/office/powerpoint/2010/main" val="358786143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ECA295-6BE8-42B5-AF3F-D4EE0A7B0007}"/>
              </a:ext>
            </a:extLst>
          </p:cNvPr>
          <p:cNvSpPr txBox="1"/>
          <p:nvPr/>
        </p:nvSpPr>
        <p:spPr>
          <a:xfrm>
            <a:off x="1056000" y="2305615"/>
            <a:ext cx="10080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from </a:t>
            </a:r>
            <a:r>
              <a:rPr lang="en-US" sz="2800" err="1">
                <a:latin typeface="Consolas" panose="020B0609020204030204" pitchFamily="49" charset="0"/>
              </a:rPr>
              <a:t>pandas.plotting</a:t>
            </a:r>
            <a:r>
              <a:rPr lang="en-US" sz="2800">
                <a:latin typeface="Consolas" panose="020B0609020204030204" pitchFamily="49" charset="0"/>
              </a:rPr>
              <a:t> import </a:t>
            </a:r>
            <a:r>
              <a:rPr lang="en-US" sz="2800" err="1">
                <a:latin typeface="Consolas" panose="020B0609020204030204" pitchFamily="49" charset="0"/>
              </a:rPr>
              <a:t>lag_plot</a:t>
            </a:r>
            <a:endParaRPr lang="en-US" sz="2800">
              <a:latin typeface="Consolas" panose="020B0609020204030204" pitchFamily="49" charset="0"/>
            </a:endParaRP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plt.figure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figsize</a:t>
            </a:r>
            <a:r>
              <a:rPr lang="en-US" sz="2800">
                <a:latin typeface="Consolas" panose="020B0609020204030204" pitchFamily="49" charset="0"/>
              </a:rPr>
              <a:t>=(5,5))</a:t>
            </a:r>
          </a:p>
          <a:p>
            <a:r>
              <a:rPr lang="en-US" sz="2800" err="1">
                <a:latin typeface="Consolas" panose="020B0609020204030204" pitchFamily="49" charset="0"/>
              </a:rPr>
              <a:t>lag_plot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2060075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E3313-4212-9767-49F0-8410866C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384E3E-7472-5A9F-9520-B05E820E75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 clear linear pattern → high correlation (series depends on its past).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Random scatter → low correlation (stationary or noisy).</a:t>
            </a:r>
          </a:p>
        </p:txBody>
      </p:sp>
    </p:spTree>
    <p:extLst>
      <p:ext uri="{BB962C8B-B14F-4D97-AF65-F5344CB8AC3E}">
        <p14:creationId xmlns:p14="http://schemas.microsoft.com/office/powerpoint/2010/main" val="272709055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75389-1C71-6651-3842-BE9549D64701}"/>
              </a:ext>
            </a:extLst>
          </p:cNvPr>
          <p:cNvSpPr txBox="1"/>
          <p:nvPr/>
        </p:nvSpPr>
        <p:spPr>
          <a:xfrm>
            <a:off x="1000664" y="557189"/>
            <a:ext cx="10353134" cy="5571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Consolas" panose="020B0609020204030204" pitchFamily="49" charset="0"/>
              </a:rPr>
              <a:t>from </a:t>
            </a:r>
            <a:r>
              <a:rPr lang="en-US" sz="2800" err="1">
                <a:latin typeface="Consolas" panose="020B0609020204030204" pitchFamily="49" charset="0"/>
              </a:rPr>
              <a:t>pandas.plotting</a:t>
            </a:r>
            <a:r>
              <a:rPr lang="en-US" sz="2800">
                <a:latin typeface="Consolas" panose="020B0609020204030204" pitchFamily="49" charset="0"/>
              </a:rPr>
              <a:t> import </a:t>
            </a:r>
            <a:r>
              <a:rPr lang="en-US" sz="2800" err="1">
                <a:latin typeface="Consolas" panose="020B0609020204030204" pitchFamily="49" charset="0"/>
              </a:rPr>
              <a:t>lag_plot</a:t>
            </a:r>
            <a:endParaRPr lang="en-US" sz="280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err="1">
                <a:latin typeface="Consolas" panose="020B0609020204030204" pitchFamily="49" charset="0"/>
              </a:rPr>
              <a:t>plt.figure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figsize</a:t>
            </a:r>
            <a:r>
              <a:rPr lang="en-US" sz="2800">
                <a:latin typeface="Consolas" panose="020B0609020204030204" pitchFamily="49" charset="0"/>
              </a:rPr>
              <a:t>=(5,5))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err="1">
                <a:latin typeface="Consolas" panose="020B0609020204030204" pitchFamily="49" charset="0"/>
              </a:rPr>
              <a:t>lag_plot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['Sales'], lag=12)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61220-E683-1F6B-88FE-8C0B5C60AF6F}"/>
              </a:ext>
            </a:extLst>
          </p:cNvPr>
          <p:cNvSpPr txBox="1"/>
          <p:nvPr/>
        </p:nvSpPr>
        <p:spPr>
          <a:xfrm>
            <a:off x="2635370" y="1138384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/>
              <a:t>You can also explore different lags: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6F5F4-4F41-9EEF-2DBC-B105F6C70DB1}"/>
              </a:ext>
            </a:extLst>
          </p:cNvPr>
          <p:cNvSpPr txBox="1"/>
          <p:nvPr/>
        </p:nvSpPr>
        <p:spPr>
          <a:xfrm>
            <a:off x="2411084" y="5888330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/>
              <a:t>A visible pattern at lag 12 confirms </a:t>
            </a:r>
            <a:r>
              <a:rPr lang="en-US" b="1"/>
              <a:t>annual seasonality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70020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2AC49-18D6-9769-07A6-AFEE65B5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4155825" cy="5571898"/>
          </a:xfrm>
        </p:spPr>
        <p:txBody>
          <a:bodyPr>
            <a:normAutofit/>
          </a:bodyPr>
          <a:lstStyle/>
          <a:p>
            <a:r>
              <a:rPr lang="en-US"/>
              <a:t>Step 6: Correlation Heatmap Between Multiple 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F3BEE-4B64-B827-943D-3E4205303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552" y="557189"/>
            <a:ext cx="6167246" cy="5571898"/>
          </a:xfrm>
        </p:spPr>
        <p:txBody>
          <a:bodyPr anchor="ctr">
            <a:normAutofit/>
          </a:bodyPr>
          <a:lstStyle/>
          <a:p>
            <a:r>
              <a:rPr lang="en-US" sz="2000"/>
              <a:t>Let’s create a </a:t>
            </a:r>
            <a:r>
              <a:rPr lang="en-US" sz="2000" b="1"/>
              <a:t>heatmap</a:t>
            </a:r>
            <a:r>
              <a:rPr lang="en-US" sz="2000"/>
              <a:t> to visualize autocorrelation over multiple lags.</a:t>
            </a:r>
          </a:p>
        </p:txBody>
      </p:sp>
    </p:spTree>
    <p:extLst>
      <p:ext uri="{BB962C8B-B14F-4D97-AF65-F5344CB8AC3E}">
        <p14:creationId xmlns:p14="http://schemas.microsoft.com/office/powerpoint/2010/main" val="126425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3A06A-FD19-5420-E46B-21B66A7D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Best Practices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37CCEF0-E12E-2D4A-275E-919B9CCB8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64047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645008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E8A3D4-F7D8-031E-320E-8253F34B51CA}"/>
              </a:ext>
            </a:extLst>
          </p:cNvPr>
          <p:cNvSpPr txBox="1"/>
          <p:nvPr/>
        </p:nvSpPr>
        <p:spPr>
          <a:xfrm>
            <a:off x="428445" y="302359"/>
            <a:ext cx="11335109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Create lagged columns</a:t>
            </a:r>
          </a:p>
          <a:p>
            <a:r>
              <a:rPr lang="en-US" sz="2800">
                <a:latin typeface="Consolas" panose="020B0609020204030204" pitchFamily="49" charset="0"/>
              </a:rPr>
              <a:t>lags = 12</a:t>
            </a:r>
          </a:p>
          <a:p>
            <a:r>
              <a:rPr lang="en-US" sz="2800" err="1">
                <a:latin typeface="Consolas" panose="020B0609020204030204" pitchFamily="49" charset="0"/>
              </a:rPr>
              <a:t>lag_df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pd.concat</a:t>
            </a:r>
            <a:r>
              <a:rPr lang="en-US" sz="2800">
                <a:latin typeface="Consolas" panose="020B0609020204030204" pitchFamily="49" charset="0"/>
              </a:rPr>
              <a:t>([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['Sales'].shift(</a:t>
            </a:r>
            <a:r>
              <a:rPr lang="en-US" sz="2800" err="1">
                <a:latin typeface="Consolas" panose="020B0609020204030204" pitchFamily="49" charset="0"/>
              </a:rPr>
              <a:t>i</a:t>
            </a:r>
            <a:r>
              <a:rPr lang="en-US" sz="2800">
                <a:latin typeface="Consolas" panose="020B0609020204030204" pitchFamily="49" charset="0"/>
              </a:rPr>
              <a:t>) for </a:t>
            </a:r>
            <a:r>
              <a:rPr lang="en-US" sz="2800" err="1">
                <a:latin typeface="Consolas" panose="020B0609020204030204" pitchFamily="49" charset="0"/>
              </a:rPr>
              <a:t>i</a:t>
            </a:r>
            <a:r>
              <a:rPr lang="en-US" sz="2800">
                <a:latin typeface="Consolas" panose="020B0609020204030204" pitchFamily="49" charset="0"/>
              </a:rPr>
              <a:t> in range(lags + 1)], axis=1)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lag_df.columns</a:t>
            </a:r>
            <a:r>
              <a:rPr lang="en-US" sz="2800">
                <a:latin typeface="Consolas" panose="020B0609020204030204" pitchFamily="49" charset="0"/>
              </a:rPr>
              <a:t> = ['t'] + [</a:t>
            </a:r>
            <a:r>
              <a:rPr lang="en-US" sz="2800" err="1">
                <a:latin typeface="Consolas" panose="020B0609020204030204" pitchFamily="49" charset="0"/>
              </a:rPr>
              <a:t>f't</a:t>
            </a:r>
            <a:r>
              <a:rPr lang="en-US" sz="2800">
                <a:latin typeface="Consolas" panose="020B0609020204030204" pitchFamily="49" charset="0"/>
              </a:rPr>
              <a:t>-{</a:t>
            </a:r>
            <a:r>
              <a:rPr lang="en-US" sz="2800" err="1">
                <a:latin typeface="Consolas" panose="020B0609020204030204" pitchFamily="49" charset="0"/>
              </a:rPr>
              <a:t>i</a:t>
            </a:r>
            <a:r>
              <a:rPr lang="en-US" sz="2800">
                <a:latin typeface="Consolas" panose="020B0609020204030204" pitchFamily="49" charset="0"/>
              </a:rPr>
              <a:t>}' for </a:t>
            </a:r>
            <a:r>
              <a:rPr lang="en-US" sz="2800" err="1">
                <a:latin typeface="Consolas" panose="020B0609020204030204" pitchFamily="49" charset="0"/>
              </a:rPr>
              <a:t>i</a:t>
            </a:r>
            <a:r>
              <a:rPr lang="en-US" sz="2800">
                <a:latin typeface="Consolas" panose="020B0609020204030204" pitchFamily="49" charset="0"/>
              </a:rPr>
              <a:t> in range(1, lags + 1)]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# Compute correlation matrix</a:t>
            </a:r>
          </a:p>
          <a:p>
            <a:r>
              <a:rPr lang="en-US" sz="2800" err="1">
                <a:latin typeface="Consolas" panose="020B0609020204030204" pitchFamily="49" charset="0"/>
              </a:rPr>
              <a:t>corr_matrix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lag_df.corr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sns.heatmap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corr_matrix</a:t>
            </a:r>
            <a:r>
              <a:rPr lang="en-US" sz="2800">
                <a:latin typeface="Consolas" panose="020B0609020204030204" pitchFamily="49" charset="0"/>
              </a:rPr>
              <a:t>, </a:t>
            </a:r>
            <a:r>
              <a:rPr lang="en-US" sz="2800" err="1">
                <a:latin typeface="Consolas" panose="020B0609020204030204" pitchFamily="49" charset="0"/>
              </a:rPr>
              <a:t>annot</a:t>
            </a:r>
            <a:r>
              <a:rPr lang="en-US" sz="2800">
                <a:latin typeface="Consolas" panose="020B0609020204030204" pitchFamily="49" charset="0"/>
              </a:rPr>
              <a:t>=True, </a:t>
            </a:r>
            <a:r>
              <a:rPr lang="en-US" sz="2800" err="1">
                <a:latin typeface="Consolas" panose="020B0609020204030204" pitchFamily="49" charset="0"/>
              </a:rPr>
              <a:t>fmt</a:t>
            </a:r>
            <a:r>
              <a:rPr lang="en-US" sz="2800">
                <a:latin typeface="Consolas" panose="020B0609020204030204" pitchFamily="49" charset="0"/>
              </a:rPr>
              <a:t>=".2f", </a:t>
            </a:r>
            <a:r>
              <a:rPr lang="en-US" sz="2800" err="1">
                <a:latin typeface="Consolas" panose="020B0609020204030204" pitchFamily="49" charset="0"/>
              </a:rPr>
              <a:t>cmap</a:t>
            </a:r>
            <a:r>
              <a:rPr lang="en-US" sz="2800">
                <a:latin typeface="Consolas" panose="020B0609020204030204" pitchFamily="49" charset="0"/>
              </a:rPr>
              <a:t>='</a:t>
            </a:r>
            <a:r>
              <a:rPr lang="en-US" sz="2800" err="1">
                <a:latin typeface="Consolas" panose="020B0609020204030204" pitchFamily="49" charset="0"/>
              </a:rPr>
              <a:t>coolwarm</a:t>
            </a:r>
            <a:r>
              <a:rPr lang="en-US" sz="2800">
                <a:latin typeface="Consolas" panose="020B0609020204030204" pitchFamily="49" charset="0"/>
              </a:rPr>
              <a:t>', cbar=True)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996114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C90A3-B646-4455-A38A-3A656F8E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604E4C-0F83-B593-2591-DAF9EBDCF9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 correlations near diagonal → strong short-term memory.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Darker patches at lag 12 → seasonal dependence.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 rapid fade in color → stationary process with low long-term memory.</a:t>
            </a:r>
          </a:p>
        </p:txBody>
      </p:sp>
    </p:spTree>
    <p:extLst>
      <p:ext uri="{BB962C8B-B14F-4D97-AF65-F5344CB8AC3E}">
        <p14:creationId xmlns:p14="http://schemas.microsoft.com/office/powerpoint/2010/main" val="94910751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F3D42-233F-F91E-8209-A3F3C8AE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7: Cross-Correlation (for Two Time Series)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9C9E5-07B6-1364-AF89-CC86EAA09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If you have multiple related time series (e.g., Sales and Advertising), you can check how one leads or lags the other.</a:t>
            </a:r>
          </a:p>
        </p:txBody>
      </p:sp>
    </p:spTree>
    <p:extLst>
      <p:ext uri="{BB962C8B-B14F-4D97-AF65-F5344CB8AC3E}">
        <p14:creationId xmlns:p14="http://schemas.microsoft.com/office/powerpoint/2010/main" val="201809358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283717-E297-525D-7D6B-62AEFA585C37}"/>
              </a:ext>
            </a:extLst>
          </p:cNvPr>
          <p:cNvSpPr txBox="1"/>
          <p:nvPr/>
        </p:nvSpPr>
        <p:spPr>
          <a:xfrm>
            <a:off x="1056000" y="366623"/>
            <a:ext cx="10080000" cy="61247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Create a second variable (Advertising) correlated with Sales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['Advertising']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['Sales'].shift(1) + </a:t>
            </a:r>
            <a:r>
              <a:rPr lang="en-US" sz="2800" err="1">
                <a:latin typeface="Consolas" panose="020B0609020204030204" pitchFamily="49" charset="0"/>
              </a:rPr>
              <a:t>np.random.normal</a:t>
            </a:r>
            <a:r>
              <a:rPr lang="en-US" sz="2800">
                <a:latin typeface="Consolas" panose="020B0609020204030204" pitchFamily="49" charset="0"/>
              </a:rPr>
              <a:t>(0, 10,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# Cross-correlation plot</a:t>
            </a:r>
          </a:p>
          <a:p>
            <a:r>
              <a:rPr lang="en-US" sz="2800">
                <a:latin typeface="Consolas" panose="020B0609020204030204" pitchFamily="49" charset="0"/>
              </a:rPr>
              <a:t>from </a:t>
            </a:r>
            <a:r>
              <a:rPr lang="en-US" sz="2800" err="1">
                <a:latin typeface="Consolas" panose="020B0609020204030204" pitchFamily="49" charset="0"/>
              </a:rPr>
              <a:t>statsmodels.tsa.stattools</a:t>
            </a:r>
            <a:r>
              <a:rPr lang="en-US" sz="2800">
                <a:latin typeface="Consolas" panose="020B0609020204030204" pitchFamily="49" charset="0"/>
              </a:rPr>
              <a:t> import </a:t>
            </a:r>
            <a:r>
              <a:rPr lang="en-US" sz="2800" err="1">
                <a:latin typeface="Consolas" panose="020B0609020204030204" pitchFamily="49" charset="0"/>
              </a:rPr>
              <a:t>ccf</a:t>
            </a:r>
            <a:endParaRPr lang="en-US" sz="2800">
              <a:latin typeface="Consolas" panose="020B0609020204030204" pitchFamily="49" charset="0"/>
            </a:endParaRP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corr_vals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ccf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['Advertising'].</a:t>
            </a:r>
            <a:r>
              <a:rPr lang="en-US" sz="2800" err="1">
                <a:latin typeface="Consolas" panose="020B0609020204030204" pitchFamily="49" charset="0"/>
              </a:rPr>
              <a:t>dropna</a:t>
            </a:r>
            <a:r>
              <a:rPr lang="en-US" sz="2800">
                <a:latin typeface="Consolas" panose="020B0609020204030204" pitchFamily="49" charset="0"/>
              </a:rPr>
              <a:t>(),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</a:t>
            </a:r>
            <a:r>
              <a:rPr lang="en-US" sz="2800" err="1">
                <a:latin typeface="Consolas" panose="020B0609020204030204" pitchFamily="49" charset="0"/>
              </a:rPr>
              <a:t>dropna</a:t>
            </a:r>
            <a:r>
              <a:rPr lang="en-US" sz="2800">
                <a:latin typeface="Consolas" panose="020B0609020204030204" pitchFamily="49" charset="0"/>
              </a:rPr>
              <a:t>())[:12]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plt.bar</a:t>
            </a:r>
            <a:r>
              <a:rPr lang="en-US" sz="2800">
                <a:latin typeface="Consolas" panose="020B0609020204030204" pitchFamily="49" charset="0"/>
              </a:rPr>
              <a:t>(range(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corr_vals</a:t>
            </a:r>
            <a:r>
              <a:rPr lang="en-US" sz="2800">
                <a:latin typeface="Consolas" panose="020B0609020204030204" pitchFamily="49" charset="0"/>
              </a:rPr>
              <a:t>)), </a:t>
            </a:r>
            <a:r>
              <a:rPr lang="en-US" sz="2800" err="1">
                <a:latin typeface="Consolas" panose="020B0609020204030204" pitchFamily="49" charset="0"/>
              </a:rPr>
              <a:t>corr_vals</a:t>
            </a:r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4808598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CDD85-E4EA-6361-F395-A70B2753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E834-0E18-52CF-35A4-42023AD0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Peak at </a:t>
            </a:r>
            <a:r>
              <a:rPr lang="en-US" sz="2200" b="1"/>
              <a:t>lag 1</a:t>
            </a:r>
            <a:r>
              <a:rPr lang="en-US" sz="2200"/>
              <a:t> means advertising precedes changes in sales by one period (a </a:t>
            </a:r>
            <a:r>
              <a:rPr lang="en-US" sz="2200" b="1"/>
              <a:t>lead-lag relationship</a:t>
            </a:r>
            <a:r>
              <a:rPr lang="en-US" sz="2200"/>
              <a:t>).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5053215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47E5A-8ACF-ED40-76EC-A1E36843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of Correlation Tools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60A40A-5779-A1C4-F608-FF99C6DCC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283615"/>
              </p:ext>
            </p:extLst>
          </p:nvPr>
        </p:nvGraphicFramePr>
        <p:xfrm>
          <a:off x="320040" y="2725567"/>
          <a:ext cx="11548873" cy="34021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93189">
                  <a:extLst>
                    <a:ext uri="{9D8B030D-6E8A-4147-A177-3AD203B41FA5}">
                      <a16:colId xmlns:a16="http://schemas.microsoft.com/office/drawing/2014/main" val="2573016619"/>
                    </a:ext>
                  </a:extLst>
                </a:gridCol>
                <a:gridCol w="4045193">
                  <a:extLst>
                    <a:ext uri="{9D8B030D-6E8A-4147-A177-3AD203B41FA5}">
                      <a16:colId xmlns:a16="http://schemas.microsoft.com/office/drawing/2014/main" val="1043207405"/>
                    </a:ext>
                  </a:extLst>
                </a:gridCol>
                <a:gridCol w="3910491">
                  <a:extLst>
                    <a:ext uri="{9D8B030D-6E8A-4147-A177-3AD203B41FA5}">
                      <a16:colId xmlns:a16="http://schemas.microsoft.com/office/drawing/2014/main" val="2400628184"/>
                    </a:ext>
                  </a:extLst>
                </a:gridCol>
              </a:tblGrid>
              <a:tr h="474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Plot Type</a:t>
                      </a:r>
                    </a:p>
                  </a:txBody>
                  <a:tcPr marL="103936" marR="103936" marT="51968" marB="10393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Purpose</a:t>
                      </a: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Library</a:t>
                      </a: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40767"/>
                  </a:ext>
                </a:extLst>
              </a:tr>
              <a:tr h="7518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3936" marR="103936" marT="51968" marB="10393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Shows overall autocorrelation structure</a:t>
                      </a: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statsmodels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13155"/>
                  </a:ext>
                </a:extLst>
              </a:tr>
              <a:tr h="474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PACF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3936" marR="103936" marT="51968" marB="10393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Shows direct correlations</a:t>
                      </a: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statsmodels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551919"/>
                  </a:ext>
                </a:extLst>
              </a:tr>
              <a:tr h="474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Lag Plot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3936" marR="103936" marT="51968" marB="10393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Visual pattern of correlation</a:t>
                      </a: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pandas.plotting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130741"/>
                  </a:ext>
                </a:extLst>
              </a:tr>
              <a:tr h="7518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Heatmap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3936" marR="103936" marT="51968" marB="10393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Correlation matrix between multiple lags</a:t>
                      </a: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seaborn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358662"/>
                  </a:ext>
                </a:extLst>
              </a:tr>
              <a:tr h="474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Cross-Correlation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3936" marR="103936" marT="51968" marB="10393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Relationship between two time series</a:t>
                      </a: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statsmodels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3936" marR="103936" marT="51968" marB="10393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736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6946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57E79-49F7-D592-E813-EB8FF390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Best Practices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07261B-84EC-4CE3-BF30-1E793B76CB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Always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difference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detrend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before interpreting ACF/PACF.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Limit lags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based on your data’s frequency (e.g., 12 for monthly).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Watch for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seasonal spikes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— they confirm periodicity.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correlation heatmaps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for intuitive multi-lag patterns.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For multivariate time series, explore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cross-correlations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to find leading indicators.</a:t>
            </a:r>
          </a:p>
        </p:txBody>
      </p:sp>
    </p:spTree>
    <p:extLst>
      <p:ext uri="{BB962C8B-B14F-4D97-AF65-F5344CB8AC3E}">
        <p14:creationId xmlns:p14="http://schemas.microsoft.com/office/powerpoint/2010/main" val="152262421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58AF0-912C-DA1B-97FA-1EE95106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tx2"/>
                </a:solidFill>
              </a:rPr>
              <a:t>Common Pitfalls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82A974-BF0F-C53E-82A4-6FBA8B46D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175261"/>
              </p:ext>
            </p:extLst>
          </p:nvPr>
        </p:nvGraphicFramePr>
        <p:xfrm>
          <a:off x="1036320" y="3133435"/>
          <a:ext cx="10119361" cy="2664410"/>
        </p:xfrm>
        <a:graphic>
          <a:graphicData uri="http://schemas.openxmlformats.org/drawingml/2006/table">
            <a:tbl>
              <a:tblPr/>
              <a:tblGrid>
                <a:gridCol w="4975577">
                  <a:extLst>
                    <a:ext uri="{9D8B030D-6E8A-4147-A177-3AD203B41FA5}">
                      <a16:colId xmlns:a16="http://schemas.microsoft.com/office/drawing/2014/main" val="1075355085"/>
                    </a:ext>
                  </a:extLst>
                </a:gridCol>
                <a:gridCol w="5143784">
                  <a:extLst>
                    <a:ext uri="{9D8B030D-6E8A-4147-A177-3AD203B41FA5}">
                      <a16:colId xmlns:a16="http://schemas.microsoft.com/office/drawing/2014/main" val="3609205133"/>
                    </a:ext>
                  </a:extLst>
                </a:gridCol>
              </a:tblGrid>
              <a:tr h="5328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Mistake</a:t>
                      </a:r>
                    </a:p>
                  </a:txBody>
                  <a:tcPr marL="121109" marR="121109" marT="60555" marB="605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Consequence</a:t>
                      </a:r>
                    </a:p>
                  </a:txBody>
                  <a:tcPr marL="121109" marR="121109" marT="60555" marB="605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794458"/>
                  </a:ext>
                </a:extLst>
              </a:tr>
              <a:tr h="5328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Using ACF on non-stationary data</a:t>
                      </a:r>
                    </a:p>
                  </a:txBody>
                  <a:tcPr marL="121109" marR="121109" marT="60555" marB="605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Artificially high correlations</a:t>
                      </a:r>
                    </a:p>
                  </a:txBody>
                  <a:tcPr marL="121109" marR="121109" marT="60555" marB="605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054657"/>
                  </a:ext>
                </a:extLst>
              </a:tr>
              <a:tr h="5328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Misreading seasonal lags</a:t>
                      </a:r>
                    </a:p>
                  </a:txBody>
                  <a:tcPr marL="121109" marR="121109" marT="60555" marB="605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Confusing cycles with trends</a:t>
                      </a:r>
                    </a:p>
                  </a:txBody>
                  <a:tcPr marL="121109" marR="121109" marT="60555" marB="605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242475"/>
                  </a:ext>
                </a:extLst>
              </a:tr>
              <a:tr h="5328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Over-interpreting noise</a:t>
                      </a:r>
                    </a:p>
                  </a:txBody>
                  <a:tcPr marL="121109" marR="121109" marT="60555" marB="605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Seeing structure where none exists</a:t>
                      </a:r>
                    </a:p>
                  </a:txBody>
                  <a:tcPr marL="121109" marR="121109" marT="60555" marB="605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223596"/>
                  </a:ext>
                </a:extLst>
              </a:tr>
              <a:tr h="5328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Not standardizing time scales</a:t>
                      </a:r>
                    </a:p>
                  </a:txBody>
                  <a:tcPr marL="121109" marR="121109" marT="60555" marB="605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Wrong lag interpretation</a:t>
                      </a:r>
                    </a:p>
                  </a:txBody>
                  <a:tcPr marL="121109" marR="121109" marT="60555" marB="605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800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37158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3D92D-CE1F-0699-1BD7-6027CE17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Series EDA (Without ML Models)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C07A5C-F13C-85D0-F052-C1FCD6F33B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842808"/>
              </p:ext>
            </p:extLst>
          </p:nvPr>
        </p:nvGraphicFramePr>
        <p:xfrm>
          <a:off x="4916628" y="640080"/>
          <a:ext cx="6689953" cy="555041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53296">
                  <a:extLst>
                    <a:ext uri="{9D8B030D-6E8A-4147-A177-3AD203B41FA5}">
                      <a16:colId xmlns:a16="http://schemas.microsoft.com/office/drawing/2014/main" val="1040862275"/>
                    </a:ext>
                  </a:extLst>
                </a:gridCol>
                <a:gridCol w="2668857">
                  <a:extLst>
                    <a:ext uri="{9D8B030D-6E8A-4147-A177-3AD203B41FA5}">
                      <a16:colId xmlns:a16="http://schemas.microsoft.com/office/drawing/2014/main" val="644710650"/>
                    </a:ext>
                  </a:extLst>
                </a:gridCol>
                <a:gridCol w="2967800">
                  <a:extLst>
                    <a:ext uri="{9D8B030D-6E8A-4147-A177-3AD203B41FA5}">
                      <a16:colId xmlns:a16="http://schemas.microsoft.com/office/drawing/2014/main" val="1513430221"/>
                    </a:ext>
                  </a:extLst>
                </a:gridCol>
              </a:tblGrid>
              <a:tr h="403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Lesson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Concept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Key Takeaway</a:t>
                      </a:r>
                    </a:p>
                  </a:txBody>
                  <a:tcPr marL="91591" marR="91591" marT="45795" marB="45795" anchor="ctr"/>
                </a:tc>
                <a:extLst>
                  <a:ext uri="{0D108BD9-81ED-4DB2-BD59-A6C34878D82A}">
                    <a16:rowId xmlns:a16="http://schemas.microsoft.com/office/drawing/2014/main" val="849855038"/>
                  </a:ext>
                </a:extLst>
              </a:tr>
              <a:tr h="67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Line &amp; Box Plots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Visualize trends &amp; seasonality</a:t>
                      </a:r>
                    </a:p>
                  </a:txBody>
                  <a:tcPr marL="91591" marR="91591" marT="45795" marB="45795" anchor="ctr"/>
                </a:tc>
                <a:extLst>
                  <a:ext uri="{0D108BD9-81ED-4DB2-BD59-A6C34878D82A}">
                    <a16:rowId xmlns:a16="http://schemas.microsoft.com/office/drawing/2014/main" val="2106290595"/>
                  </a:ext>
                </a:extLst>
              </a:tr>
              <a:tr h="67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Spotting Patterns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Identify trend, seasonal, irregular components</a:t>
                      </a:r>
                    </a:p>
                  </a:txBody>
                  <a:tcPr marL="91591" marR="91591" marT="45795" marB="45795" anchor="ctr"/>
                </a:tc>
                <a:extLst>
                  <a:ext uri="{0D108BD9-81ED-4DB2-BD59-A6C34878D82A}">
                    <a16:rowId xmlns:a16="http://schemas.microsoft.com/office/drawing/2014/main" val="64729328"/>
                  </a:ext>
                </a:extLst>
              </a:tr>
              <a:tr h="67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3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Decomposition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series into T + S + R</a:t>
                      </a:r>
                    </a:p>
                  </a:txBody>
                  <a:tcPr marL="91591" marR="91591" marT="45795" marB="45795" anchor="ctr"/>
                </a:tc>
                <a:extLst>
                  <a:ext uri="{0D108BD9-81ED-4DB2-BD59-A6C34878D82A}">
                    <a16:rowId xmlns:a16="http://schemas.microsoft.com/office/drawing/2014/main" val="142728122"/>
                  </a:ext>
                </a:extLst>
              </a:tr>
              <a:tr h="403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4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Moving Average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Smooth short-term noise</a:t>
                      </a:r>
                    </a:p>
                  </a:txBody>
                  <a:tcPr marL="91591" marR="91591" marT="45795" marB="45795" anchor="ctr"/>
                </a:tc>
                <a:extLst>
                  <a:ext uri="{0D108BD9-81ED-4DB2-BD59-A6C34878D82A}">
                    <a16:rowId xmlns:a16="http://schemas.microsoft.com/office/drawing/2014/main" val="1580310558"/>
                  </a:ext>
                </a:extLst>
              </a:tr>
              <a:tr h="67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5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Exponential Smoothing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Weighted smoothing for responsiveness</a:t>
                      </a:r>
                    </a:p>
                  </a:txBody>
                  <a:tcPr marL="91591" marR="91591" marT="45795" marB="45795" anchor="ctr"/>
                </a:tc>
                <a:extLst>
                  <a:ext uri="{0D108BD9-81ED-4DB2-BD59-A6C34878D82A}">
                    <a16:rowId xmlns:a16="http://schemas.microsoft.com/office/drawing/2014/main" val="925886700"/>
                  </a:ext>
                </a:extLst>
              </a:tr>
              <a:tr h="67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6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Stationarity Checks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Ensure constant mean/variance</a:t>
                      </a:r>
                    </a:p>
                  </a:txBody>
                  <a:tcPr marL="91591" marR="91591" marT="45795" marB="45795" anchor="ctr"/>
                </a:tc>
                <a:extLst>
                  <a:ext uri="{0D108BD9-81ED-4DB2-BD59-A6C34878D82A}">
                    <a16:rowId xmlns:a16="http://schemas.microsoft.com/office/drawing/2014/main" val="3122944142"/>
                  </a:ext>
                </a:extLst>
              </a:tr>
              <a:tr h="67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7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Differencing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Remove trends for stationarity</a:t>
                      </a:r>
                    </a:p>
                  </a:txBody>
                  <a:tcPr marL="91591" marR="91591" marT="45795" marB="45795" anchor="ctr"/>
                </a:tc>
                <a:extLst>
                  <a:ext uri="{0D108BD9-81ED-4DB2-BD59-A6C34878D82A}">
                    <a16:rowId xmlns:a16="http://schemas.microsoft.com/office/drawing/2014/main" val="3879100167"/>
                  </a:ext>
                </a:extLst>
              </a:tr>
              <a:tr h="67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Correlation Plots</a:t>
                      </a:r>
                    </a:p>
                  </a:txBody>
                  <a:tcPr marL="91591" marR="91591" marT="45795" marB="457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Detect dependencies &amp; periodicity</a:t>
                      </a:r>
                    </a:p>
                  </a:txBody>
                  <a:tcPr marL="91591" marR="91591" marT="45795" marB="45795" anchor="ctr"/>
                </a:tc>
                <a:extLst>
                  <a:ext uri="{0D108BD9-81ED-4DB2-BD59-A6C34878D82A}">
                    <a16:rowId xmlns:a16="http://schemas.microsoft.com/office/drawing/2014/main" val="3264294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115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A8F04-8332-37C6-2AA3-EB026389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C4AFD-FAAF-249A-28C9-9FDEC0281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/>
              <a:t>Try modifying:</a:t>
            </a:r>
          </a:p>
          <a:p>
            <a:pPr lvl="1"/>
            <a:r>
              <a:rPr lang="en-US"/>
              <a:t>The frequency to 'D' (daily) or 'W' (weekly) and re-run the plots.</a:t>
            </a:r>
          </a:p>
          <a:p>
            <a:pPr lvl="1"/>
            <a:r>
              <a:rPr lang="en-US"/>
              <a:t>Add another variable (e.g., Cost or Profit) and visualize multiple time series on one plot.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24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FBCD1-1989-5208-F931-2930C962D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Spotting Patterns in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3081B-6AC0-4D04-BA05-B2EA9A36C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Lesson 2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563791 w 4243589"/>
              <a:gd name="csY1" fmla="*/ 0 h 18288"/>
              <a:gd name="csX2" fmla="*/ 1042710 w 4243589"/>
              <a:gd name="csY2" fmla="*/ 0 h 18288"/>
              <a:gd name="csX3" fmla="*/ 1564066 w 4243589"/>
              <a:gd name="csY3" fmla="*/ 0 h 18288"/>
              <a:gd name="csX4" fmla="*/ 2212729 w 4243589"/>
              <a:gd name="csY4" fmla="*/ 0 h 18288"/>
              <a:gd name="csX5" fmla="*/ 2776520 w 4243589"/>
              <a:gd name="csY5" fmla="*/ 0 h 18288"/>
              <a:gd name="csX6" fmla="*/ 3297875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637362 w 4243589"/>
              <a:gd name="csY9" fmla="*/ 18288 h 18288"/>
              <a:gd name="csX10" fmla="*/ 3116007 w 4243589"/>
              <a:gd name="csY10" fmla="*/ 18288 h 18288"/>
              <a:gd name="csX11" fmla="*/ 2424908 w 4243589"/>
              <a:gd name="csY11" fmla="*/ 18288 h 18288"/>
              <a:gd name="csX12" fmla="*/ 1861117 w 4243589"/>
              <a:gd name="csY12" fmla="*/ 18288 h 18288"/>
              <a:gd name="csX13" fmla="*/ 1382198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6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0B962-FE63-27D7-D346-0F866160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8D44E-16D5-7675-3BA5-15FDA4A7A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Learn how to identify </a:t>
            </a:r>
            <a:r>
              <a:rPr lang="en-US" sz="2200" b="1"/>
              <a:t>patterns</a:t>
            </a:r>
            <a:r>
              <a:rPr lang="en-US" sz="2200"/>
              <a:t> in time series data — such as </a:t>
            </a:r>
            <a:r>
              <a:rPr lang="en-US" sz="2200" b="1"/>
              <a:t>trend</a:t>
            </a:r>
            <a:r>
              <a:rPr lang="en-US" sz="2200"/>
              <a:t>, </a:t>
            </a:r>
            <a:r>
              <a:rPr lang="en-US" sz="2200" b="1"/>
              <a:t>seasonality</a:t>
            </a:r>
            <a:r>
              <a:rPr lang="en-US" sz="2200"/>
              <a:t>, </a:t>
            </a:r>
            <a:r>
              <a:rPr lang="en-US" sz="2200" b="1"/>
              <a:t>cyclic behavior</a:t>
            </a:r>
            <a:r>
              <a:rPr lang="en-US" sz="2200"/>
              <a:t>, and </a:t>
            </a:r>
            <a:r>
              <a:rPr lang="en-US" sz="2200" b="1"/>
              <a:t>irregular (random) variations</a:t>
            </a:r>
            <a:r>
              <a:rPr lang="en-US" sz="2200"/>
              <a:t> — using visual and statistical tools in </a:t>
            </a:r>
            <a:r>
              <a:rPr lang="en-US" sz="2200" b="1"/>
              <a:t>pandas</a:t>
            </a:r>
            <a:r>
              <a:rPr lang="en-US" sz="2200"/>
              <a:t>, </a:t>
            </a:r>
            <a:r>
              <a:rPr lang="en-US" sz="2200" b="1"/>
              <a:t>matplotlib</a:t>
            </a:r>
            <a:r>
              <a:rPr lang="en-US" sz="2200"/>
              <a:t>, and </a:t>
            </a:r>
            <a:r>
              <a:rPr lang="en-US" sz="2200" b="1"/>
              <a:t>seaborn</a:t>
            </a:r>
            <a:r>
              <a:rPr lang="en-US" sz="2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3190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557F9-8E16-3BCF-2896-9E06ECBE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Conceptual Explanation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5702F-FB1E-4A6C-2BB4-232627A07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A </a:t>
            </a:r>
            <a:r>
              <a:rPr lang="en-US" sz="2200" b="1"/>
              <a:t>time series</a:t>
            </a:r>
            <a:r>
              <a:rPr lang="en-US" sz="2200"/>
              <a:t> is more than just numbers over time — it has </a:t>
            </a:r>
            <a:r>
              <a:rPr lang="en-US" sz="2200" i="1"/>
              <a:t>structure</a:t>
            </a:r>
            <a:r>
              <a:rPr lang="en-US" sz="2200"/>
              <a:t>.</a:t>
            </a:r>
            <a:br>
              <a:rPr lang="en-US" sz="2200"/>
            </a:br>
            <a:r>
              <a:rPr lang="en-US" sz="2200"/>
              <a:t>Spotting these patterns is the first step before any advanced time series analysis or forecasting.</a:t>
            </a:r>
          </a:p>
        </p:txBody>
      </p:sp>
    </p:spTree>
    <p:extLst>
      <p:ext uri="{BB962C8B-B14F-4D97-AF65-F5344CB8AC3E}">
        <p14:creationId xmlns:p14="http://schemas.microsoft.com/office/powerpoint/2010/main" val="6821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D6F87-CB6D-9652-3794-251A5C05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1. </a:t>
            </a:r>
            <a:r>
              <a:rPr lang="en-US" sz="5400" b="1"/>
              <a:t>Trend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413FE4-CBC1-8CEC-67EF-85FFBCDB5B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long-term direction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of the data (increasing, decreasing, or flat).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Can be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linear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nonlinear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Example: Increasing global temperatures over decades.</a:t>
            </a:r>
          </a:p>
        </p:txBody>
      </p:sp>
    </p:spTree>
    <p:extLst>
      <p:ext uri="{BB962C8B-B14F-4D97-AF65-F5344CB8AC3E}">
        <p14:creationId xmlns:p14="http://schemas.microsoft.com/office/powerpoint/2010/main" val="3401139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4583B-4DC3-8693-AE95-E1B5E20A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2. </a:t>
            </a:r>
            <a:r>
              <a:rPr lang="en-US" sz="5400" b="1"/>
              <a:t>Seasonality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267D58-6C43-C659-2539-D0D06AEA29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Regular and repeating patterns that occur at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fixed intervals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(e.g., monthly, yearly).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Example: Ice cream sales peak every summer.</a:t>
            </a:r>
          </a:p>
        </p:txBody>
      </p:sp>
    </p:spTree>
    <p:extLst>
      <p:ext uri="{BB962C8B-B14F-4D97-AF65-F5344CB8AC3E}">
        <p14:creationId xmlns:p14="http://schemas.microsoft.com/office/powerpoint/2010/main" val="243680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CDF10-B543-6653-A5CB-6BA721E1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270602-6013-5867-0061-E22DA39C8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Learn how to explore and visualize time series data using </a:t>
            </a:r>
            <a:r>
              <a:rPr lang="en-US" sz="2200" b="1"/>
              <a:t>line plots</a:t>
            </a:r>
            <a:r>
              <a:rPr lang="en-US" sz="2200"/>
              <a:t> and </a:t>
            </a:r>
            <a:r>
              <a:rPr lang="en-US" sz="2200" b="1"/>
              <a:t>box plots</a:t>
            </a:r>
            <a:r>
              <a:rPr lang="en-US" sz="2200"/>
              <a:t>, which reveal trends, seasonality, and distribution across time.</a:t>
            </a:r>
          </a:p>
        </p:txBody>
      </p:sp>
    </p:spTree>
    <p:extLst>
      <p:ext uri="{BB962C8B-B14F-4D97-AF65-F5344CB8AC3E}">
        <p14:creationId xmlns:p14="http://schemas.microsoft.com/office/powerpoint/2010/main" val="2575849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27573-A424-9E0D-DC32-94E1DEBC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3. </a:t>
            </a:r>
            <a:r>
              <a:rPr lang="en-US" sz="5400" b="1"/>
              <a:t>Cyclic Behavior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E415F0-1242-4ACC-BD90-2D25C09A15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Repeating patterns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without fixed intervals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(longer-term economic or natural cycles).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Example: Recession cycles or rainfall variability.</a:t>
            </a:r>
          </a:p>
        </p:txBody>
      </p:sp>
    </p:spTree>
    <p:extLst>
      <p:ext uri="{BB962C8B-B14F-4D97-AF65-F5344CB8AC3E}">
        <p14:creationId xmlns:p14="http://schemas.microsoft.com/office/powerpoint/2010/main" val="1002561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B474D-1D5C-E1C4-52F7-86A6F714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000"/>
              <a:t>4. </a:t>
            </a:r>
            <a:r>
              <a:rPr lang="en-US" sz="5000" b="1"/>
              <a:t>Irregular / Random Component</a:t>
            </a:r>
            <a:endParaRPr lang="en-US" sz="50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79EACA-05BD-F6D7-841D-005CEAD2CA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Unpredictable variations due to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random noise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unusual events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measurement errors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Example: Sudden spike due to a one-time promotion.</a:t>
            </a:r>
          </a:p>
        </p:txBody>
      </p:sp>
    </p:spTree>
    <p:extLst>
      <p:ext uri="{BB962C8B-B14F-4D97-AF65-F5344CB8AC3E}">
        <p14:creationId xmlns:p14="http://schemas.microsoft.com/office/powerpoint/2010/main" val="826623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95EB7-FF52-7D3C-CD57-A6DA63C9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Dataset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E64A-FC2A-485C-EACF-0430D70D6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We’ll reuse and slightly extend the </a:t>
            </a:r>
            <a:r>
              <a:rPr lang="en-US" sz="2200" b="1"/>
              <a:t>monthly sales dataset</a:t>
            </a:r>
            <a:r>
              <a:rPr lang="en-US" sz="2200"/>
              <a:t> from Lesson 1, but add an upward trend and more seasonality to make patterns clearer.</a:t>
            </a:r>
          </a:p>
        </p:txBody>
      </p:sp>
    </p:spTree>
    <p:extLst>
      <p:ext uri="{BB962C8B-B14F-4D97-AF65-F5344CB8AC3E}">
        <p14:creationId xmlns:p14="http://schemas.microsoft.com/office/powerpoint/2010/main" val="2324796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7096C-C61B-1B1C-9399-E4827391BD54}"/>
              </a:ext>
            </a:extLst>
          </p:cNvPr>
          <p:cNvSpPr txBox="1"/>
          <p:nvPr/>
        </p:nvSpPr>
        <p:spPr>
          <a:xfrm>
            <a:off x="1236000" y="2736502"/>
            <a:ext cx="9720000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Import libraries</a:t>
            </a:r>
          </a:p>
          <a:p>
            <a:r>
              <a:rPr lang="en-US" sz="2800">
                <a:latin typeface="Consolas" panose="020B0609020204030204" pitchFamily="49" charset="0"/>
              </a:rPr>
              <a:t>import pandas as pd</a:t>
            </a:r>
          </a:p>
          <a:p>
            <a:r>
              <a:rPr lang="en-US" sz="2800">
                <a:latin typeface="Consolas" panose="020B0609020204030204" pitchFamily="49" charset="0"/>
              </a:rPr>
              <a:t>import </a:t>
            </a:r>
            <a:r>
              <a:rPr lang="en-US" sz="2800" err="1">
                <a:latin typeface="Consolas" panose="020B0609020204030204" pitchFamily="49" charset="0"/>
              </a:rPr>
              <a:t>numpy</a:t>
            </a:r>
            <a:r>
              <a:rPr lang="en-US" sz="2800">
                <a:latin typeface="Consolas" panose="020B0609020204030204" pitchFamily="49" charset="0"/>
              </a:rPr>
              <a:t> as np</a:t>
            </a:r>
          </a:p>
        </p:txBody>
      </p:sp>
    </p:spTree>
    <p:extLst>
      <p:ext uri="{BB962C8B-B14F-4D97-AF65-F5344CB8AC3E}">
        <p14:creationId xmlns:p14="http://schemas.microsoft.com/office/powerpoint/2010/main" val="4131431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9FAF7-1AD4-FF5C-DBD3-135F2326D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CD0E36-71D9-3F44-6C4A-9887DBAD80D2}"/>
              </a:ext>
            </a:extLst>
          </p:cNvPr>
          <p:cNvSpPr txBox="1"/>
          <p:nvPr/>
        </p:nvSpPr>
        <p:spPr>
          <a:xfrm>
            <a:off x="1236000" y="2090172"/>
            <a:ext cx="9720000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Create time index</a:t>
            </a:r>
          </a:p>
          <a:p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pd.date_range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start='2015-01-01’,</a:t>
            </a:r>
          </a:p>
          <a:p>
            <a:r>
              <a:rPr lang="en-US" sz="2800">
                <a:latin typeface="Consolas" panose="020B0609020204030204" pitchFamily="49" charset="0"/>
              </a:rPr>
              <a:t>	end='2023-12-31’, 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freq</a:t>
            </a:r>
            <a:r>
              <a:rPr lang="en-US" sz="2800">
                <a:latin typeface="Consolas" panose="020B0609020204030204" pitchFamily="49" charset="0"/>
              </a:rPr>
              <a:t>='M’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2734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D57E0-E666-21B3-DBA8-32191E5C2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AFBAC0-28C1-FF12-2C32-CF4D5DD126B8}"/>
              </a:ext>
            </a:extLst>
          </p:cNvPr>
          <p:cNvSpPr txBox="1"/>
          <p:nvPr/>
        </p:nvSpPr>
        <p:spPr>
          <a:xfrm>
            <a:off x="1236000" y="1012954"/>
            <a:ext cx="9720000" cy="48320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Simulate trend + seasonality + noise</a:t>
            </a:r>
          </a:p>
          <a:p>
            <a:r>
              <a:rPr lang="en-US" sz="2800" err="1">
                <a:latin typeface="Consolas" panose="020B0609020204030204" pitchFamily="49" charset="0"/>
              </a:rPr>
              <a:t>np.random.seed</a:t>
            </a:r>
            <a:r>
              <a:rPr lang="en-US" sz="2800">
                <a:latin typeface="Consolas" panose="020B0609020204030204" pitchFamily="49" charset="0"/>
              </a:rPr>
              <a:t>(42)</a:t>
            </a:r>
          </a:p>
          <a:p>
            <a:r>
              <a:rPr lang="en-US" sz="2800">
                <a:latin typeface="Consolas" panose="020B0609020204030204" pitchFamily="49" charset="0"/>
              </a:rPr>
              <a:t># upward trend</a:t>
            </a:r>
          </a:p>
          <a:p>
            <a:r>
              <a:rPr lang="en-US" sz="2800">
                <a:latin typeface="Consolas" panose="020B0609020204030204" pitchFamily="49" charset="0"/>
              </a:rPr>
              <a:t>trend = </a:t>
            </a:r>
            <a:r>
              <a:rPr lang="en-US" sz="2800" err="1">
                <a:latin typeface="Consolas" panose="020B0609020204030204" pitchFamily="49" charset="0"/>
              </a:rPr>
              <a:t>np.linspace</a:t>
            </a:r>
            <a:r>
              <a:rPr lang="en-US" sz="2800">
                <a:latin typeface="Consolas" panose="020B0609020204030204" pitchFamily="49" charset="0"/>
              </a:rPr>
              <a:t>(100, 300,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r>
              <a:rPr lang="en-US" sz="2800">
                <a:latin typeface="Consolas" panose="020B0609020204030204" pitchFamily="49" charset="0"/>
              </a:rPr>
              <a:t># yearly seasonality</a:t>
            </a:r>
          </a:p>
          <a:p>
            <a:r>
              <a:rPr lang="en-US" sz="2800">
                <a:latin typeface="Consolas" panose="020B0609020204030204" pitchFamily="49" charset="0"/>
              </a:rPr>
              <a:t>seasonality = 30 * </a:t>
            </a:r>
            <a:r>
              <a:rPr lang="en-US" sz="2800" err="1">
                <a:latin typeface="Consolas" panose="020B0609020204030204" pitchFamily="49" charset="0"/>
              </a:rPr>
              <a:t>np.sin</a:t>
            </a:r>
            <a:r>
              <a:rPr lang="en-US" sz="2800">
                <a:latin typeface="Consolas" panose="020B0609020204030204" pitchFamily="49" charset="0"/>
              </a:rPr>
              <a:t>(2 * </a:t>
            </a:r>
            <a:r>
              <a:rPr lang="en-US" sz="2800" err="1">
                <a:latin typeface="Consolas" panose="020B0609020204030204" pitchFamily="49" charset="0"/>
              </a:rPr>
              <a:t>np.pi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 err="1">
                <a:latin typeface="Consolas" panose="020B0609020204030204" pitchFamily="49" charset="0"/>
              </a:rPr>
              <a:t>date_rng.month</a:t>
            </a:r>
            <a:r>
              <a:rPr lang="en-US" sz="2800">
                <a:latin typeface="Consolas" panose="020B0609020204030204" pitchFamily="49" charset="0"/>
              </a:rPr>
              <a:t> / 12)</a:t>
            </a:r>
          </a:p>
          <a:p>
            <a:r>
              <a:rPr lang="en-US" sz="2800">
                <a:latin typeface="Consolas" panose="020B0609020204030204" pitchFamily="49" charset="0"/>
              </a:rPr>
              <a:t># random noise</a:t>
            </a:r>
          </a:p>
          <a:p>
            <a:r>
              <a:rPr lang="en-US" sz="2800">
                <a:latin typeface="Consolas" panose="020B0609020204030204" pitchFamily="49" charset="0"/>
              </a:rPr>
              <a:t>noise = </a:t>
            </a:r>
            <a:r>
              <a:rPr lang="en-US" sz="2800" err="1">
                <a:latin typeface="Consolas" panose="020B0609020204030204" pitchFamily="49" charset="0"/>
              </a:rPr>
              <a:t>np.random.normal</a:t>
            </a:r>
            <a:r>
              <a:rPr lang="en-US" sz="2800">
                <a:latin typeface="Consolas" panose="020B0609020204030204" pitchFamily="49" charset="0"/>
              </a:rPr>
              <a:t>(0, 8,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sales = trend + seasonality + noise</a:t>
            </a:r>
          </a:p>
        </p:txBody>
      </p:sp>
    </p:spTree>
    <p:extLst>
      <p:ext uri="{BB962C8B-B14F-4D97-AF65-F5344CB8AC3E}">
        <p14:creationId xmlns:p14="http://schemas.microsoft.com/office/powerpoint/2010/main" val="375879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512A4-0D53-3C71-1A47-B631DEB0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2F7A04-2E41-857F-0FCA-10DFAC3225D4}"/>
              </a:ext>
            </a:extLst>
          </p:cNvPr>
          <p:cNvSpPr txBox="1"/>
          <p:nvPr/>
        </p:nvSpPr>
        <p:spPr>
          <a:xfrm>
            <a:off x="1236000" y="1659285"/>
            <a:ext cx="9720000" cy="35394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Create </a:t>
            </a:r>
            <a:r>
              <a:rPr lang="en-US" sz="2800" err="1">
                <a:latin typeface="Consolas" panose="020B0609020204030204" pitchFamily="49" charset="0"/>
              </a:rPr>
              <a:t>DataFrame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pd.DataFrame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{</a:t>
            </a:r>
          </a:p>
          <a:p>
            <a:r>
              <a:rPr lang="en-US" sz="2800">
                <a:latin typeface="Consolas" panose="020B0609020204030204" pitchFamily="49" charset="0"/>
              </a:rPr>
              <a:t>		'Date': 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	'Sales': sales</a:t>
            </a:r>
          </a:p>
          <a:p>
            <a:r>
              <a:rPr lang="en-US" sz="2800">
                <a:latin typeface="Consolas" panose="020B0609020204030204" pitchFamily="49" charset="0"/>
              </a:rPr>
              <a:t>	}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df.set_index</a:t>
            </a:r>
            <a:r>
              <a:rPr lang="en-US" sz="2800">
                <a:latin typeface="Consolas" panose="020B0609020204030204" pitchFamily="49" charset="0"/>
              </a:rPr>
              <a:t>('Date', </a:t>
            </a:r>
            <a:r>
              <a:rPr lang="en-US" sz="2800" err="1">
                <a:latin typeface="Consolas" panose="020B0609020204030204" pitchFamily="49" charset="0"/>
              </a:rPr>
              <a:t>inplace</a:t>
            </a:r>
            <a:r>
              <a:rPr lang="en-US" sz="2800">
                <a:latin typeface="Consolas" panose="020B0609020204030204" pitchFamily="49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3540020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3231-C838-D95C-8F50-150BA7E0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Step 1: Visualize the Time Series</a:t>
            </a:r>
          </a:p>
        </p:txBody>
      </p:sp>
    </p:spTree>
    <p:extLst>
      <p:ext uri="{BB962C8B-B14F-4D97-AF65-F5344CB8AC3E}">
        <p14:creationId xmlns:p14="http://schemas.microsoft.com/office/powerpoint/2010/main" val="4282083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8152B-CCF3-0D31-872B-0E300B3CA6B2}"/>
              </a:ext>
            </a:extLst>
          </p:cNvPr>
          <p:cNvSpPr txBox="1"/>
          <p:nvPr/>
        </p:nvSpPr>
        <p:spPr>
          <a:xfrm>
            <a:off x="1236000" y="1874728"/>
            <a:ext cx="9720000" cy="31085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import </a:t>
            </a:r>
            <a:r>
              <a:rPr lang="en-US" sz="2800" err="1">
                <a:latin typeface="Consolas" panose="020B0609020204030204" pitchFamily="49" charset="0"/>
              </a:rPr>
              <a:t>matplotlib.pyplot</a:t>
            </a:r>
            <a:r>
              <a:rPr lang="en-US" sz="2800">
                <a:latin typeface="Consolas" panose="020B0609020204030204" pitchFamily="49" charset="0"/>
              </a:rPr>
              <a:t> as </a:t>
            </a:r>
            <a:r>
              <a:rPr lang="en-US" sz="2800" err="1">
                <a:latin typeface="Consolas" panose="020B0609020204030204" pitchFamily="49" charset="0"/>
              </a:rPr>
              <a:t>plt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import seaborn as </a:t>
            </a:r>
            <a:r>
              <a:rPr lang="en-US" sz="2800" err="1">
                <a:latin typeface="Consolas" panose="020B0609020204030204" pitchFamily="49" charset="0"/>
              </a:rPr>
              <a:t>sns</a:t>
            </a:r>
            <a:endParaRPr lang="en-US" sz="2800">
              <a:latin typeface="Consolas" panose="020B0609020204030204" pitchFamily="49" charset="0"/>
            </a:endParaRP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plt.figure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figsize</a:t>
            </a:r>
            <a:r>
              <a:rPr lang="en-US" sz="2800">
                <a:latin typeface="Consolas" panose="020B0609020204030204" pitchFamily="49" charset="0"/>
              </a:rPr>
              <a:t>=(12, 6))</a:t>
            </a:r>
          </a:p>
          <a:p>
            <a:r>
              <a:rPr lang="en-US" sz="2800" b="1" err="1">
                <a:latin typeface="Consolas" panose="020B0609020204030204" pitchFamily="49" charset="0"/>
              </a:rPr>
              <a:t>sns.lineplot</a:t>
            </a:r>
            <a:r>
              <a:rPr lang="en-US" sz="2800" b="1">
                <a:latin typeface="Consolas" panose="020B0609020204030204" pitchFamily="49" charset="0"/>
              </a:rPr>
              <a:t>(x=</a:t>
            </a:r>
            <a:r>
              <a:rPr lang="en-US" sz="2800" b="1" err="1">
                <a:latin typeface="Consolas" panose="020B0609020204030204" pitchFamily="49" charset="0"/>
              </a:rPr>
              <a:t>df.index</a:t>
            </a:r>
            <a:r>
              <a:rPr lang="en-US" sz="2800" b="1">
                <a:latin typeface="Consolas" panose="020B0609020204030204" pitchFamily="49" charset="0"/>
              </a:rPr>
              <a:t>, y=</a:t>
            </a:r>
            <a:r>
              <a:rPr lang="en-US" sz="2800" b="1" err="1">
                <a:latin typeface="Consolas" panose="020B0609020204030204" pitchFamily="49" charset="0"/>
              </a:rPr>
              <a:t>df</a:t>
            </a:r>
            <a:r>
              <a:rPr lang="en-US" sz="2800" b="1">
                <a:latin typeface="Consolas" panose="020B0609020204030204" pitchFamily="49" charset="0"/>
              </a:rPr>
              <a:t>['Sales'])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plt.grid</a:t>
            </a:r>
            <a:r>
              <a:rPr lang="en-US" sz="2800">
                <a:latin typeface="Consolas" panose="020B0609020204030204" pitchFamily="49" charset="0"/>
              </a:rPr>
              <a:t>(True)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81189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81EC9-E661-963B-E7EB-13CBEEA3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4000"/>
              <a:t>Interpretation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3" name="Rectangle 1">
            <a:extLst>
              <a:ext uri="{FF2B5EF4-FFF2-40B4-BE49-F238E27FC236}">
                <a16:creationId xmlns:a16="http://schemas.microsoft.com/office/drawing/2014/main" id="{9B3D0990-B88A-8DD2-6CA4-1406D25F84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743310"/>
              </p:ext>
            </p:extLst>
          </p:nvPr>
        </p:nvGraphicFramePr>
        <p:xfrm>
          <a:off x="4549514" y="621792"/>
          <a:ext cx="6807333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588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3FD65-2FBF-380E-CD1D-6B64EBFC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/>
              <a:t>Time Series Data</a:t>
            </a:r>
            <a:endParaRPr lang="en-US" sz="54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7447E39C-F55C-2548-926F-C3EF2D70B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62868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1956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B22C-1FF0-E552-66E2-7593DFFF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Step 2: Highlighting the Trend</a:t>
            </a:r>
          </a:p>
        </p:txBody>
      </p:sp>
    </p:spTree>
    <p:extLst>
      <p:ext uri="{BB962C8B-B14F-4D97-AF65-F5344CB8AC3E}">
        <p14:creationId xmlns:p14="http://schemas.microsoft.com/office/powerpoint/2010/main" val="1189812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112FF2-6E02-51B1-A56D-420C0EC49CEF}"/>
              </a:ext>
            </a:extLst>
          </p:cNvPr>
          <p:cNvSpPr txBox="1"/>
          <p:nvPr/>
        </p:nvSpPr>
        <p:spPr>
          <a:xfrm>
            <a:off x="1236000" y="2305615"/>
            <a:ext cx="9720000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To isolate the trend visually, apply a </a:t>
            </a:r>
            <a:r>
              <a:rPr lang="en-US" sz="2800" b="1">
                <a:latin typeface="Consolas" panose="020B0609020204030204" pitchFamily="49" charset="0"/>
              </a:rPr>
              <a:t>rolling mean (moving average)</a:t>
            </a:r>
            <a:r>
              <a:rPr lang="en-US" sz="2800">
                <a:latin typeface="Consolas" panose="020B0609020204030204" pitchFamily="49" charset="0"/>
              </a:rPr>
              <a:t>.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RollingMean</a:t>
            </a:r>
            <a:r>
              <a:rPr lang="en-US" sz="2800">
                <a:latin typeface="Consolas" panose="020B0609020204030204" pitchFamily="49" charset="0"/>
              </a:rPr>
              <a:t>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['Sales'].rolling(window=12, center=True).mean()</a:t>
            </a:r>
          </a:p>
        </p:txBody>
      </p:sp>
    </p:spTree>
    <p:extLst>
      <p:ext uri="{BB962C8B-B14F-4D97-AF65-F5344CB8AC3E}">
        <p14:creationId xmlns:p14="http://schemas.microsoft.com/office/powerpoint/2010/main" val="2225491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5E49B-B218-C3FB-74E9-93DEC1A74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38A559-4204-884F-BE29-222387DE2E93}"/>
              </a:ext>
            </a:extLst>
          </p:cNvPr>
          <p:cNvSpPr txBox="1"/>
          <p:nvPr/>
        </p:nvSpPr>
        <p:spPr>
          <a:xfrm>
            <a:off x="1236000" y="797510"/>
            <a:ext cx="9720000" cy="526297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y='Sales’,</a:t>
            </a:r>
          </a:p>
          <a:p>
            <a:r>
              <a:rPr lang="en-US" sz="2800">
                <a:latin typeface="Consolas" panose="020B0609020204030204" pitchFamily="49" charset="0"/>
              </a:rPr>
              <a:t>	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label='Original’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</a:t>
            </a:r>
            <a:r>
              <a:rPr lang="en-US" sz="2800" err="1">
                <a:latin typeface="Consolas" panose="020B0609020204030204" pitchFamily="49" charset="0"/>
              </a:rPr>
              <a:t>RollingMean</a:t>
            </a:r>
            <a:r>
              <a:rPr lang="en-US" sz="2800">
                <a:latin typeface="Consolas" panose="020B0609020204030204" pitchFamily="49" charset="0"/>
              </a:rPr>
              <a:t>’, </a:t>
            </a:r>
          </a:p>
          <a:p>
            <a:r>
              <a:rPr lang="en-US" sz="2800">
                <a:latin typeface="Consolas" panose="020B0609020204030204" pitchFamily="49" charset="0"/>
              </a:rPr>
              <a:t>	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 label='12-Month Rolling Mean’,</a:t>
            </a:r>
          </a:p>
          <a:p>
            <a:r>
              <a:rPr lang="en-US" sz="2800">
                <a:latin typeface="Consolas" panose="020B0609020204030204" pitchFamily="49" charset="0"/>
              </a:rPr>
              <a:t>	color='red’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plt.title</a:t>
            </a:r>
            <a:r>
              <a:rPr lang="en-US" sz="2800">
                <a:latin typeface="Consolas" panose="020B0609020204030204" pitchFamily="49" charset="0"/>
              </a:rPr>
              <a:t>('Trend Identification with Rolling Mean')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06419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95808-5026-E831-7B02-6EDA05A69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6291CB9-8BE5-D2E9-E90B-6138700EC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61663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6298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58BA-E10D-8276-05D6-21C6E587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Step 3: Identifying Seasonality by Month</a:t>
            </a:r>
          </a:p>
        </p:txBody>
      </p:sp>
    </p:spTree>
    <p:extLst>
      <p:ext uri="{BB962C8B-B14F-4D97-AF65-F5344CB8AC3E}">
        <p14:creationId xmlns:p14="http://schemas.microsoft.com/office/powerpoint/2010/main" val="3771682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FF905D-ED55-45B8-FD2B-ED2FBFC85AA9}"/>
              </a:ext>
            </a:extLst>
          </p:cNvPr>
          <p:cNvSpPr txBox="1"/>
          <p:nvPr/>
        </p:nvSpPr>
        <p:spPr>
          <a:xfrm>
            <a:off x="1236000" y="2305615"/>
            <a:ext cx="9720000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Group and average the data by month to see </a:t>
            </a:r>
            <a:r>
              <a:rPr lang="en-US" sz="2800" b="1">
                <a:latin typeface="Consolas" panose="020B0609020204030204" pitchFamily="49" charset="0"/>
              </a:rPr>
              <a:t>seasonal patterns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['Month'] = </a:t>
            </a:r>
            <a:r>
              <a:rPr lang="en-US" sz="2800" err="1">
                <a:latin typeface="Consolas" panose="020B0609020204030204" pitchFamily="49" charset="0"/>
              </a:rPr>
              <a:t>df.index.month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monthly_avg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df.groupby</a:t>
            </a:r>
            <a:r>
              <a:rPr lang="en-US" sz="2800">
                <a:latin typeface="Consolas" panose="020B0609020204030204" pitchFamily="49" charset="0"/>
              </a:rPr>
              <a:t>('Month')['Sales'].mean()</a:t>
            </a:r>
          </a:p>
        </p:txBody>
      </p:sp>
    </p:spTree>
    <p:extLst>
      <p:ext uri="{BB962C8B-B14F-4D97-AF65-F5344CB8AC3E}">
        <p14:creationId xmlns:p14="http://schemas.microsoft.com/office/powerpoint/2010/main" val="1645739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DFFAA-4C17-1A29-B591-627AFD38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2ADF3F-D50B-8CE5-4F3D-555868A8E793}"/>
              </a:ext>
            </a:extLst>
          </p:cNvPr>
          <p:cNvSpPr txBox="1"/>
          <p:nvPr/>
        </p:nvSpPr>
        <p:spPr>
          <a:xfrm>
            <a:off x="1236000" y="1874728"/>
            <a:ext cx="9720000" cy="31085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plt.figure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figsize</a:t>
            </a:r>
            <a:r>
              <a:rPr lang="en-US" sz="2800">
                <a:latin typeface="Consolas" panose="020B0609020204030204" pitchFamily="49" charset="0"/>
              </a:rPr>
              <a:t>=(10, 5))</a:t>
            </a: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x=</a:t>
            </a:r>
            <a:r>
              <a:rPr lang="en-US" sz="2800" err="1">
                <a:latin typeface="Consolas" panose="020B0609020204030204" pitchFamily="49" charset="0"/>
              </a:rPr>
              <a:t>monthly_avg.index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y=</a:t>
            </a:r>
            <a:r>
              <a:rPr lang="en-US" sz="2800" err="1">
                <a:latin typeface="Consolas" panose="020B0609020204030204" pitchFamily="49" charset="0"/>
              </a:rPr>
              <a:t>monthly_avg.values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marker='o’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72361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24137-9BCA-22AC-E389-ECE9E027C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1DA5473-A595-B5AD-F070-96D96F9928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92816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3873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FCE3-BCA8-80C3-7F7E-C05C43AF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Step 4: Detecting Cyclic Behavior</a:t>
            </a:r>
          </a:p>
        </p:txBody>
      </p:sp>
    </p:spTree>
    <p:extLst>
      <p:ext uri="{BB962C8B-B14F-4D97-AF65-F5344CB8AC3E}">
        <p14:creationId xmlns:p14="http://schemas.microsoft.com/office/powerpoint/2010/main" val="743619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7370C9-DA85-895C-801E-844544BAECD4}"/>
              </a:ext>
            </a:extLst>
          </p:cNvPr>
          <p:cNvSpPr txBox="1"/>
          <p:nvPr/>
        </p:nvSpPr>
        <p:spPr>
          <a:xfrm>
            <a:off x="1236000" y="1874728"/>
            <a:ext cx="9720000" cy="31085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Cyclic patterns are longer-term fluctuations not bound to fixed intervals (like business cycles).</a:t>
            </a:r>
          </a:p>
          <a:p>
            <a:r>
              <a:rPr lang="en-US" sz="2800">
                <a:latin typeface="Consolas" panose="020B0609020204030204" pitchFamily="49" charset="0"/>
              </a:rPr>
              <a:t># We can visualize multi-year average patterns: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['Year'] = </a:t>
            </a:r>
            <a:r>
              <a:rPr lang="en-US" sz="2800" err="1">
                <a:latin typeface="Consolas" panose="020B0609020204030204" pitchFamily="49" charset="0"/>
              </a:rPr>
              <a:t>df.index.year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yearly_avg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df.groupby</a:t>
            </a:r>
            <a:r>
              <a:rPr lang="en-US" sz="2800">
                <a:latin typeface="Consolas" panose="020B0609020204030204" pitchFamily="49" charset="0"/>
              </a:rPr>
              <a:t>('Year')['Sales'].mean()</a:t>
            </a:r>
          </a:p>
        </p:txBody>
      </p:sp>
    </p:spTree>
    <p:extLst>
      <p:ext uri="{BB962C8B-B14F-4D97-AF65-F5344CB8AC3E}">
        <p14:creationId xmlns:p14="http://schemas.microsoft.com/office/powerpoint/2010/main" val="74744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8C790-D432-1698-FE46-ACC6A85C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/>
              <a:t>Line Plots</a:t>
            </a:r>
            <a:endParaRPr lang="en-US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8A457FF-4044-9D32-A60E-47BDF4DC34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28790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2605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40FB0-3F8A-2001-E16B-D971ACD0A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D5C205-525A-3E33-5758-CDA16D887750}"/>
              </a:ext>
            </a:extLst>
          </p:cNvPr>
          <p:cNvSpPr txBox="1"/>
          <p:nvPr/>
        </p:nvSpPr>
        <p:spPr>
          <a:xfrm>
            <a:off x="1236000" y="1874728"/>
            <a:ext cx="9720000" cy="31085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plt.figure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figsize</a:t>
            </a:r>
            <a:r>
              <a:rPr lang="en-US" sz="2800">
                <a:latin typeface="Consolas" panose="020B0609020204030204" pitchFamily="49" charset="0"/>
              </a:rPr>
              <a:t>=(10, 5))</a:t>
            </a: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x=</a:t>
            </a:r>
            <a:r>
              <a:rPr lang="en-US" sz="2800" err="1">
                <a:latin typeface="Consolas" panose="020B0609020204030204" pitchFamily="49" charset="0"/>
              </a:rPr>
              <a:t>yearly_avg.index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y=</a:t>
            </a:r>
            <a:r>
              <a:rPr lang="en-US" sz="2800" err="1">
                <a:latin typeface="Consolas" panose="020B0609020204030204" pitchFamily="49" charset="0"/>
              </a:rPr>
              <a:t>yearly_avg.values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marker='o’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9168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330DE-785A-7DDB-30A8-0695AF6C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Interpretation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E3803C-EEAC-6CC6-0582-11AB2C436C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If the line shows long-term up and down swings beyond yearly repetition, it suggests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cyclicity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Example: "Sales growth slowed in 2020–2021, possibly due to external factors."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72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BA1F-5F05-2589-F465-07D97726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Step 5: Spotting Random or Irregular Variations</a:t>
            </a:r>
          </a:p>
        </p:txBody>
      </p:sp>
    </p:spTree>
    <p:extLst>
      <p:ext uri="{BB962C8B-B14F-4D97-AF65-F5344CB8AC3E}">
        <p14:creationId xmlns:p14="http://schemas.microsoft.com/office/powerpoint/2010/main" val="1437241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41C73A-BEE3-75BB-9792-D17F5BC9A018}"/>
              </a:ext>
            </a:extLst>
          </p:cNvPr>
          <p:cNvSpPr txBox="1"/>
          <p:nvPr/>
        </p:nvSpPr>
        <p:spPr>
          <a:xfrm>
            <a:off x="1236000" y="797510"/>
            <a:ext cx="9720000" cy="526297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We can isolate the </a:t>
            </a:r>
            <a:r>
              <a:rPr lang="en-US" sz="2800" b="1">
                <a:latin typeface="Consolas" panose="020B0609020204030204" pitchFamily="49" charset="0"/>
              </a:rPr>
              <a:t>random component</a:t>
            </a:r>
            <a:r>
              <a:rPr lang="en-US" sz="2800">
                <a:latin typeface="Consolas" panose="020B0609020204030204" pitchFamily="49" charset="0"/>
              </a:rPr>
              <a:t> by removing the smoothed trend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['Detrended']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 -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</a:t>
            </a:r>
            <a:r>
              <a:rPr lang="en-US" sz="2800" err="1">
                <a:latin typeface="Consolas" panose="020B0609020204030204" pitchFamily="49" charset="0"/>
              </a:rPr>
              <a:t>RollingMean</a:t>
            </a:r>
            <a:r>
              <a:rPr lang="en-US" sz="2800">
                <a:latin typeface="Consolas" panose="020B0609020204030204" pitchFamily="49" charset="0"/>
              </a:rPr>
              <a:t>']</a:t>
            </a: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y='Detrended’, </a:t>
            </a:r>
          </a:p>
          <a:p>
            <a:r>
              <a:rPr lang="en-US" sz="2800">
                <a:latin typeface="Consolas" panose="020B0609020204030204" pitchFamily="49" charset="0"/>
              </a:rPr>
              <a:t>	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plt.axhline</a:t>
            </a:r>
            <a:r>
              <a:rPr lang="en-US" sz="2800">
                <a:latin typeface="Consolas" panose="020B0609020204030204" pitchFamily="49" charset="0"/>
              </a:rPr>
              <a:t>(0, color='red', </a:t>
            </a:r>
            <a:r>
              <a:rPr lang="en-US" sz="2800" err="1">
                <a:latin typeface="Consolas" panose="020B0609020204030204" pitchFamily="49" charset="0"/>
              </a:rPr>
              <a:t>linestyle</a:t>
            </a:r>
            <a:r>
              <a:rPr lang="en-US" sz="2800">
                <a:latin typeface="Consolas" panose="020B0609020204030204" pitchFamily="49" charset="0"/>
              </a:rPr>
              <a:t>='--')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plt.show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16139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06A9E-108D-FCF5-8993-71FAAE27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B694-E613-7731-2A21-FD1540619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Fluctuations around zero show random variation after removing trend and seasonality.</a:t>
            </a:r>
          </a:p>
          <a:p>
            <a:r>
              <a:rPr lang="en-US" sz="2200"/>
              <a:t>Helps identify </a:t>
            </a:r>
            <a:r>
              <a:rPr lang="en-US" sz="2200" b="1"/>
              <a:t>unusual spikes</a:t>
            </a:r>
            <a:r>
              <a:rPr lang="en-US" sz="2200"/>
              <a:t> or </a:t>
            </a:r>
            <a:r>
              <a:rPr lang="en-US" sz="2200" b="1"/>
              <a:t>data quality issues</a:t>
            </a:r>
            <a:r>
              <a:rPr lang="en-US" sz="2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9901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42021-22B8-4451-1126-C49BA206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 Table of Patterns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D71B22-08BC-5AA4-D918-D2EF608D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042425"/>
              </p:ext>
            </p:extLst>
          </p:nvPr>
        </p:nvGraphicFramePr>
        <p:xfrm>
          <a:off x="710850" y="1966293"/>
          <a:ext cx="10770299" cy="445216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42420">
                  <a:extLst>
                    <a:ext uri="{9D8B030D-6E8A-4147-A177-3AD203B41FA5}">
                      <a16:colId xmlns:a16="http://schemas.microsoft.com/office/drawing/2014/main" val="3514724347"/>
                    </a:ext>
                  </a:extLst>
                </a:gridCol>
                <a:gridCol w="2706215">
                  <a:extLst>
                    <a:ext uri="{9D8B030D-6E8A-4147-A177-3AD203B41FA5}">
                      <a16:colId xmlns:a16="http://schemas.microsoft.com/office/drawing/2014/main" val="833103959"/>
                    </a:ext>
                  </a:extLst>
                </a:gridCol>
                <a:gridCol w="3015393">
                  <a:extLst>
                    <a:ext uri="{9D8B030D-6E8A-4147-A177-3AD203B41FA5}">
                      <a16:colId xmlns:a16="http://schemas.microsoft.com/office/drawing/2014/main" val="3229237190"/>
                    </a:ext>
                  </a:extLst>
                </a:gridCol>
                <a:gridCol w="2906271">
                  <a:extLst>
                    <a:ext uri="{9D8B030D-6E8A-4147-A177-3AD203B41FA5}">
                      <a16:colId xmlns:a16="http://schemas.microsoft.com/office/drawing/2014/main" val="938519992"/>
                    </a:ext>
                  </a:extLst>
                </a:gridCol>
              </a:tblGrid>
              <a:tr h="5761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Pattern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Description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Detection Method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Visual Indicator</a:t>
                      </a:r>
                    </a:p>
                  </a:txBody>
                  <a:tcPr marL="130946" marR="130946" marT="65473" marB="65473" anchor="ctr"/>
                </a:tc>
                <a:extLst>
                  <a:ext uri="{0D108BD9-81ED-4DB2-BD59-A6C34878D82A}">
                    <a16:rowId xmlns:a16="http://schemas.microsoft.com/office/drawing/2014/main" val="2445459657"/>
                  </a:ext>
                </a:extLst>
              </a:tr>
              <a:tr h="969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Trend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Long-term movement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Rolling mean, regression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Upward or downward slope</a:t>
                      </a:r>
                    </a:p>
                  </a:txBody>
                  <a:tcPr marL="130946" marR="130946" marT="65473" marB="65473" anchor="ctr"/>
                </a:tc>
                <a:extLst>
                  <a:ext uri="{0D108BD9-81ED-4DB2-BD59-A6C34878D82A}">
                    <a16:rowId xmlns:a16="http://schemas.microsoft.com/office/drawing/2014/main" val="1869985788"/>
                  </a:ext>
                </a:extLst>
              </a:tr>
              <a:tr h="969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Seasonality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Fixed repeating cycle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Group by month/week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Regular oscillations</a:t>
                      </a:r>
                    </a:p>
                  </a:txBody>
                  <a:tcPr marL="130946" marR="130946" marT="65473" marB="65473" anchor="ctr"/>
                </a:tc>
                <a:extLst>
                  <a:ext uri="{0D108BD9-81ED-4DB2-BD59-A6C34878D82A}">
                    <a16:rowId xmlns:a16="http://schemas.microsoft.com/office/drawing/2014/main" val="3135334231"/>
                  </a:ext>
                </a:extLst>
              </a:tr>
              <a:tr h="13618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Cyclic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Long-term irregular oscillations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Group by year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Multi-year waves</a:t>
                      </a:r>
                    </a:p>
                  </a:txBody>
                  <a:tcPr marL="130946" marR="130946" marT="65473" marB="65473" anchor="ctr"/>
                </a:tc>
                <a:extLst>
                  <a:ext uri="{0D108BD9-81ED-4DB2-BD59-A6C34878D82A}">
                    <a16:rowId xmlns:a16="http://schemas.microsoft.com/office/drawing/2014/main" val="3053268398"/>
                  </a:ext>
                </a:extLst>
              </a:tr>
              <a:tr h="5761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Irregular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Random noise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Detrended data</a:t>
                      </a:r>
                    </a:p>
                  </a:txBody>
                  <a:tcPr marL="130946" marR="130946" marT="65473" marB="6547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Random spikes</a:t>
                      </a:r>
                    </a:p>
                  </a:txBody>
                  <a:tcPr marL="130946" marR="130946" marT="65473" marB="65473" anchor="ctr"/>
                </a:tc>
                <a:extLst>
                  <a:ext uri="{0D108BD9-81ED-4DB2-BD59-A6C34878D82A}">
                    <a16:rowId xmlns:a16="http://schemas.microsoft.com/office/drawing/2014/main" val="575233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303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D7F87-65D8-8E31-BCF7-D50E44BA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Practical Exercise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6EFBB-B0DB-D4A4-1446-4624A68FFF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Modify the simulation to include a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downward trend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and see how line plots differ.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Add a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second variable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(e.g., “Expenses”) and compare its pattern to “Sales.”</a:t>
            </a:r>
          </a:p>
        </p:txBody>
      </p:sp>
    </p:spTree>
    <p:extLst>
      <p:ext uri="{BB962C8B-B14F-4D97-AF65-F5344CB8AC3E}">
        <p14:creationId xmlns:p14="http://schemas.microsoft.com/office/powerpoint/2010/main" val="4006575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F1534-3925-B2C9-C85F-84CCEE0D7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Performing Time Series Data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E2073-ADFA-4243-2E5B-7D600B9CE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Lesson 3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563791 w 4243589"/>
              <a:gd name="csY1" fmla="*/ 0 h 18288"/>
              <a:gd name="csX2" fmla="*/ 1042710 w 4243589"/>
              <a:gd name="csY2" fmla="*/ 0 h 18288"/>
              <a:gd name="csX3" fmla="*/ 1564066 w 4243589"/>
              <a:gd name="csY3" fmla="*/ 0 h 18288"/>
              <a:gd name="csX4" fmla="*/ 2212729 w 4243589"/>
              <a:gd name="csY4" fmla="*/ 0 h 18288"/>
              <a:gd name="csX5" fmla="*/ 2776520 w 4243589"/>
              <a:gd name="csY5" fmla="*/ 0 h 18288"/>
              <a:gd name="csX6" fmla="*/ 3297875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637362 w 4243589"/>
              <a:gd name="csY9" fmla="*/ 18288 h 18288"/>
              <a:gd name="csX10" fmla="*/ 3116007 w 4243589"/>
              <a:gd name="csY10" fmla="*/ 18288 h 18288"/>
              <a:gd name="csX11" fmla="*/ 2424908 w 4243589"/>
              <a:gd name="csY11" fmla="*/ 18288 h 18288"/>
              <a:gd name="csX12" fmla="*/ 1861117 w 4243589"/>
              <a:gd name="csY12" fmla="*/ 18288 h 18288"/>
              <a:gd name="csX13" fmla="*/ 1382198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65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BDBE-153A-1208-C922-D68D71E7B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5CCED-1132-E688-44FA-5C732E8F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To </a:t>
            </a:r>
            <a:r>
              <a:rPr lang="en-US" sz="2200" b="1"/>
              <a:t>decompose</a:t>
            </a:r>
            <a:r>
              <a:rPr lang="en-US" sz="2200"/>
              <a:t> a time series into its </a:t>
            </a:r>
            <a:r>
              <a:rPr lang="en-US" sz="2200" b="1"/>
              <a:t>fundamental components</a:t>
            </a:r>
            <a:r>
              <a:rPr lang="en-US" sz="2200"/>
              <a:t> — </a:t>
            </a:r>
            <a:r>
              <a:rPr lang="en-US" sz="2200" b="1"/>
              <a:t>trend</a:t>
            </a:r>
            <a:r>
              <a:rPr lang="en-US" sz="2200"/>
              <a:t>, </a:t>
            </a:r>
            <a:r>
              <a:rPr lang="en-US" sz="2200" b="1"/>
              <a:t>seasonality</a:t>
            </a:r>
            <a:r>
              <a:rPr lang="en-US" sz="2200"/>
              <a:t>, and </a:t>
            </a:r>
            <a:r>
              <a:rPr lang="en-US" sz="2200" b="1"/>
              <a:t>residual (noise)</a:t>
            </a:r>
            <a:r>
              <a:rPr lang="en-US" sz="2200"/>
              <a:t> — so we can understand how each part contributes to the behavior of the whole series.</a:t>
            </a:r>
          </a:p>
        </p:txBody>
      </p:sp>
    </p:spTree>
    <p:extLst>
      <p:ext uri="{BB962C8B-B14F-4D97-AF65-F5344CB8AC3E}">
        <p14:creationId xmlns:p14="http://schemas.microsoft.com/office/powerpoint/2010/main" val="3244071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897C8-8A78-1891-2461-D75A9388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Conceptual Explanation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06F1-8249-0F41-FF8C-CCD2DB68B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b="1"/>
              <a:t>Decomposition</a:t>
            </a:r>
            <a:r>
              <a:rPr lang="en-US" sz="2200"/>
              <a:t> helps reveal hidden structures within a time series by breaking it down mathematically and visually.</a:t>
            </a:r>
          </a:p>
        </p:txBody>
      </p:sp>
    </p:spTree>
    <p:extLst>
      <p:ext uri="{BB962C8B-B14F-4D97-AF65-F5344CB8AC3E}">
        <p14:creationId xmlns:p14="http://schemas.microsoft.com/office/powerpoint/2010/main" val="421578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8336-76BB-0F02-F3D1-D8A522C0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Box Plots for Time Series</a:t>
            </a:r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19E9630-04E7-1571-3C78-1493525F52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711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47663-B187-4D60-469A-3458F365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b="1">
                <a:solidFill>
                  <a:srgbClr val="FFFFFF"/>
                </a:solidFill>
              </a:rPr>
              <a:t>The Three Core Components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F377EDA7-0603-198E-6A1C-1B031DE3D4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Trend (T):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long-term progression or general direction of the data.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Captures whether the series is increasing, decreasing, or stable over time.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Seasonal (S):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Periodic, repeating fluctuations at fixed intervals (e.g., monthly, yearly).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Reflects patterns that repeat regularly.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Residual (R):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remainder after removing trend and seasonality.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Represents randomness, irregularities, or noise.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9574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40BCF-73C2-5C88-A5C9-A44D3EEA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Two Types of Decomposition Models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D9739A-FCC0-138D-984A-A8DE27B346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Additive Model: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algn="ctr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28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Y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t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= 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+ 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+ 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t​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 when seasonal variation is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roughly constant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through time.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Example: Temperature data, where amplitude is steady.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Multiplicative Model: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algn="ctr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28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Y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t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= 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× 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× 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t​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 when seasonal variation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grows or shrinks proportionally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with the trend.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Example: Retail sales with larger fluctuations as sales volume increases.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88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114F1-2263-D51B-B985-050CCCE3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33FB-E0C1-507E-6427-6AD88A924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464" y="637762"/>
            <a:ext cx="4305881" cy="58609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We’ll reuse the </a:t>
            </a:r>
            <a:r>
              <a:rPr lang="en-US"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monthly retail sales data</a:t>
            </a:r>
            <a:r>
              <a:rPr lang="en-US" sz="4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Lessons 1–2, and apply decomposition.</a:t>
            </a:r>
          </a:p>
        </p:txBody>
      </p:sp>
    </p:spTree>
    <p:extLst>
      <p:ext uri="{BB962C8B-B14F-4D97-AF65-F5344CB8AC3E}">
        <p14:creationId xmlns:p14="http://schemas.microsoft.com/office/powerpoint/2010/main" val="3021364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0D74A7-F054-5918-0456-B0990D3E7008}"/>
              </a:ext>
            </a:extLst>
          </p:cNvPr>
          <p:cNvSpPr txBox="1"/>
          <p:nvPr/>
        </p:nvSpPr>
        <p:spPr>
          <a:xfrm>
            <a:off x="1236000" y="2090172"/>
            <a:ext cx="9720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Create a time index</a:t>
            </a:r>
          </a:p>
          <a:p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pd.date_range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start='2015-01-01’, </a:t>
            </a:r>
          </a:p>
          <a:p>
            <a:r>
              <a:rPr lang="en-US" sz="2800">
                <a:latin typeface="Consolas" panose="020B0609020204030204" pitchFamily="49" charset="0"/>
              </a:rPr>
              <a:t>	end='2023-12-31’, 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freq</a:t>
            </a:r>
            <a:r>
              <a:rPr lang="en-US" sz="2800">
                <a:latin typeface="Consolas" panose="020B0609020204030204" pitchFamily="49" charset="0"/>
              </a:rPr>
              <a:t>='M’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2748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3B01-E5E2-0960-3764-4D312DC09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4522B3-7C6E-FC7F-D442-047A3287D93F}"/>
              </a:ext>
            </a:extLst>
          </p:cNvPr>
          <p:cNvSpPr txBox="1"/>
          <p:nvPr/>
        </p:nvSpPr>
        <p:spPr>
          <a:xfrm>
            <a:off x="1236000" y="1228397"/>
            <a:ext cx="9720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Simulate upward trend + strong seasonality + noise</a:t>
            </a:r>
          </a:p>
          <a:p>
            <a:r>
              <a:rPr lang="en-US" sz="2800" err="1">
                <a:latin typeface="Consolas" panose="020B0609020204030204" pitchFamily="49" charset="0"/>
              </a:rPr>
              <a:t>np.random.seed</a:t>
            </a:r>
            <a:r>
              <a:rPr lang="en-US" sz="2800">
                <a:latin typeface="Consolas" panose="020B0609020204030204" pitchFamily="49" charset="0"/>
              </a:rPr>
              <a:t>(42)</a:t>
            </a:r>
          </a:p>
          <a:p>
            <a:r>
              <a:rPr lang="en-US" sz="2800">
                <a:latin typeface="Consolas" panose="020B0609020204030204" pitchFamily="49" charset="0"/>
              </a:rPr>
              <a:t>trend = </a:t>
            </a:r>
            <a:r>
              <a:rPr lang="en-US" sz="2800" err="1">
                <a:latin typeface="Consolas" panose="020B0609020204030204" pitchFamily="49" charset="0"/>
              </a:rPr>
              <a:t>np.linspace</a:t>
            </a:r>
            <a:r>
              <a:rPr lang="en-US" sz="2800">
                <a:latin typeface="Consolas" panose="020B0609020204030204" pitchFamily="49" charset="0"/>
              </a:rPr>
              <a:t>(100, 300,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))</a:t>
            </a:r>
          </a:p>
          <a:p>
            <a:r>
              <a:rPr lang="en-US" sz="2800">
                <a:latin typeface="Consolas" panose="020B0609020204030204" pitchFamily="49" charset="0"/>
              </a:rPr>
              <a:t>seasonality = 25 *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np.sin</a:t>
            </a:r>
            <a:r>
              <a:rPr lang="en-US" sz="2800">
                <a:latin typeface="Consolas" panose="020B0609020204030204" pitchFamily="49" charset="0"/>
              </a:rPr>
              <a:t>(2 * </a:t>
            </a:r>
            <a:r>
              <a:rPr lang="en-US" sz="2800" err="1">
                <a:latin typeface="Consolas" panose="020B0609020204030204" pitchFamily="49" charset="0"/>
              </a:rPr>
              <a:t>np.pi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 err="1">
                <a:latin typeface="Consolas" panose="020B0609020204030204" pitchFamily="49" charset="0"/>
              </a:rPr>
              <a:t>date_rng.month</a:t>
            </a:r>
            <a:r>
              <a:rPr lang="en-US" sz="2800">
                <a:latin typeface="Consolas" panose="020B0609020204030204" pitchFamily="49" charset="0"/>
              </a:rPr>
              <a:t> / 12)</a:t>
            </a:r>
          </a:p>
          <a:p>
            <a:r>
              <a:rPr lang="en-US" sz="2800">
                <a:latin typeface="Consolas" panose="020B0609020204030204" pitchFamily="49" charset="0"/>
              </a:rPr>
              <a:t>noise = </a:t>
            </a:r>
            <a:r>
              <a:rPr lang="en-US" sz="2800" err="1">
                <a:latin typeface="Consolas" panose="020B0609020204030204" pitchFamily="49" charset="0"/>
              </a:rPr>
              <a:t>np.random.normal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0, 8, </a:t>
            </a:r>
            <a:r>
              <a:rPr lang="en-US" sz="2800" err="1">
                <a:latin typeface="Consolas" panose="020B0609020204030204" pitchFamily="49" charset="0"/>
              </a:rPr>
              <a:t>len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>
                <a:latin typeface="Consolas" panose="020B0609020204030204" pitchFamily="49" charset="0"/>
              </a:rPr>
              <a:t>sales = trend + seasonality + noise</a:t>
            </a:r>
          </a:p>
        </p:txBody>
      </p:sp>
    </p:spTree>
    <p:extLst>
      <p:ext uri="{BB962C8B-B14F-4D97-AF65-F5344CB8AC3E}">
        <p14:creationId xmlns:p14="http://schemas.microsoft.com/office/powerpoint/2010/main" val="271935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BC31-C4E4-9195-DF82-792F08B82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98ADB-EBA7-D224-784A-4941B114F73C}"/>
              </a:ext>
            </a:extLst>
          </p:cNvPr>
          <p:cNvSpPr txBox="1"/>
          <p:nvPr/>
        </p:nvSpPr>
        <p:spPr>
          <a:xfrm>
            <a:off x="1236000" y="1874728"/>
            <a:ext cx="9720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pd.DataFrame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{</a:t>
            </a:r>
          </a:p>
          <a:p>
            <a:r>
              <a:rPr lang="en-US" sz="2800">
                <a:latin typeface="Consolas" panose="020B0609020204030204" pitchFamily="49" charset="0"/>
              </a:rPr>
              <a:t>		'Date': </a:t>
            </a:r>
            <a:r>
              <a:rPr lang="en-US" sz="2800" err="1">
                <a:latin typeface="Consolas" panose="020B0609020204030204" pitchFamily="49" charset="0"/>
              </a:rPr>
              <a:t>date_rng</a:t>
            </a:r>
            <a:r>
              <a:rPr lang="en-US" sz="2800">
                <a:latin typeface="Consolas" panose="020B0609020204030204" pitchFamily="49" charset="0"/>
              </a:rPr>
              <a:t>, </a:t>
            </a:r>
          </a:p>
          <a:p>
            <a:r>
              <a:rPr lang="en-US" sz="2800">
                <a:latin typeface="Consolas" panose="020B0609020204030204" pitchFamily="49" charset="0"/>
              </a:rPr>
              <a:t>		'Sales': sales</a:t>
            </a:r>
          </a:p>
          <a:p>
            <a:r>
              <a:rPr lang="en-US" sz="2800">
                <a:latin typeface="Consolas" panose="020B0609020204030204" pitchFamily="49" charset="0"/>
              </a:rPr>
              <a:t>	}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df.set_index</a:t>
            </a:r>
            <a:r>
              <a:rPr lang="en-US" sz="2800">
                <a:latin typeface="Consolas" panose="020B0609020204030204" pitchFamily="49" charset="0"/>
              </a:rPr>
              <a:t>('Date', </a:t>
            </a:r>
            <a:r>
              <a:rPr lang="en-US" sz="2800" err="1">
                <a:latin typeface="Consolas" panose="020B0609020204030204" pitchFamily="49" charset="0"/>
              </a:rPr>
              <a:t>inplace</a:t>
            </a:r>
            <a:r>
              <a:rPr lang="en-US" sz="2800">
                <a:latin typeface="Consolas" panose="020B0609020204030204" pitchFamily="49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794505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12B3B-5097-0B41-D39C-7AD22A42E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200"/>
              <a:t>Step 1: Import Decomposition Tool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98051-2C34-BB75-B7DA-BEC367CB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We’ll use the </a:t>
            </a:r>
            <a:r>
              <a:rPr lang="en-US" sz="2200" b="1"/>
              <a:t>seasonal_decompose</a:t>
            </a:r>
            <a:r>
              <a:rPr lang="en-US" sz="2200"/>
              <a:t> function from </a:t>
            </a:r>
            <a:r>
              <a:rPr lang="en-US" sz="2200" b="1"/>
              <a:t>statsmodels</a:t>
            </a:r>
            <a:r>
              <a:rPr lang="en-US" sz="2200"/>
              <a:t>, which supports both additive and multiplicative models.</a:t>
            </a:r>
          </a:p>
        </p:txBody>
      </p:sp>
    </p:spTree>
    <p:extLst>
      <p:ext uri="{BB962C8B-B14F-4D97-AF65-F5344CB8AC3E}">
        <p14:creationId xmlns:p14="http://schemas.microsoft.com/office/powerpoint/2010/main" val="152553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922020-F36D-E124-1C83-2787DA7A0AD0}"/>
              </a:ext>
            </a:extLst>
          </p:cNvPr>
          <p:cNvSpPr txBox="1"/>
          <p:nvPr/>
        </p:nvSpPr>
        <p:spPr>
          <a:xfrm>
            <a:off x="592347" y="2736502"/>
            <a:ext cx="11007305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Imports</a:t>
            </a:r>
          </a:p>
          <a:p>
            <a:r>
              <a:rPr lang="en-US" sz="2800">
                <a:latin typeface="Consolas" panose="020B0609020204030204" pitchFamily="49" charset="0"/>
              </a:rPr>
              <a:t>from </a:t>
            </a:r>
            <a:r>
              <a:rPr lang="en-US" sz="2800" err="1">
                <a:latin typeface="Consolas" panose="020B0609020204030204" pitchFamily="49" charset="0"/>
              </a:rPr>
              <a:t>statsmodels.tsa.seasonal</a:t>
            </a:r>
            <a:r>
              <a:rPr lang="en-US" sz="2800">
                <a:latin typeface="Consolas" panose="020B0609020204030204" pitchFamily="49" charset="0"/>
              </a:rPr>
              <a:t> import </a:t>
            </a:r>
            <a:r>
              <a:rPr lang="en-US" sz="2800" err="1">
                <a:latin typeface="Consolas" panose="020B0609020204030204" pitchFamily="49" charset="0"/>
              </a:rPr>
              <a:t>seasonal_decompose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import </a:t>
            </a:r>
            <a:r>
              <a:rPr lang="en-US" sz="2800" err="1">
                <a:latin typeface="Consolas" panose="020B0609020204030204" pitchFamily="49" charset="0"/>
              </a:rPr>
              <a:t>matplotlib.pyplot</a:t>
            </a:r>
            <a:r>
              <a:rPr lang="en-US" sz="2800">
                <a:latin typeface="Consolas" panose="020B0609020204030204" pitchFamily="49" charset="0"/>
              </a:rPr>
              <a:t> as </a:t>
            </a:r>
            <a:r>
              <a:rPr lang="en-US" sz="2800" err="1">
                <a:latin typeface="Consolas" panose="020B0609020204030204" pitchFamily="49" charset="0"/>
              </a:rPr>
              <a:t>plt</a:t>
            </a:r>
            <a:endParaRPr 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452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B2FC5-9FF7-846D-5237-E25CB681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D12AB1-950B-847D-6F7C-74472798F1BA}"/>
              </a:ext>
            </a:extLst>
          </p:cNvPr>
          <p:cNvSpPr txBox="1"/>
          <p:nvPr/>
        </p:nvSpPr>
        <p:spPr>
          <a:xfrm>
            <a:off x="1236000" y="2090172"/>
            <a:ext cx="9720000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Perform additive decomposition</a:t>
            </a:r>
          </a:p>
          <a:p>
            <a:r>
              <a:rPr lang="en-US" sz="2800">
                <a:latin typeface="Consolas" panose="020B0609020204030204" pitchFamily="49" charset="0"/>
              </a:rPr>
              <a:t>decomposition = </a:t>
            </a:r>
            <a:r>
              <a:rPr lang="en-US" sz="2800" err="1">
                <a:latin typeface="Consolas" panose="020B0609020204030204" pitchFamily="49" charset="0"/>
              </a:rPr>
              <a:t>seasonal_decompose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		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['Sales’], </a:t>
            </a:r>
          </a:p>
          <a:p>
            <a:r>
              <a:rPr lang="en-US" sz="2800">
                <a:latin typeface="Consolas" panose="020B0609020204030204" pitchFamily="49" charset="0"/>
              </a:rPr>
              <a:t>			model='additive’, </a:t>
            </a:r>
          </a:p>
          <a:p>
            <a:r>
              <a:rPr lang="en-US" sz="2800">
                <a:latin typeface="Consolas" panose="020B0609020204030204" pitchFamily="49" charset="0"/>
              </a:rPr>
              <a:t>			period=12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7371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50D3F-D074-71B6-21DD-41BAADC5B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F98C3E-7558-7C76-5448-6F521CAB7C38}"/>
              </a:ext>
            </a:extLst>
          </p:cNvPr>
          <p:cNvSpPr txBox="1"/>
          <p:nvPr/>
        </p:nvSpPr>
        <p:spPr>
          <a:xfrm>
            <a:off x="1236000" y="1443841"/>
            <a:ext cx="9720000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Plot the decomposition results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plt.rcParams.update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{'</a:t>
            </a:r>
            <a:r>
              <a:rPr lang="en-US" sz="2800" err="1">
                <a:latin typeface="Consolas" panose="020B0609020204030204" pitchFamily="49" charset="0"/>
              </a:rPr>
              <a:t>figure.figsize</a:t>
            </a:r>
            <a:r>
              <a:rPr lang="en-US" sz="2800">
                <a:latin typeface="Consolas" panose="020B0609020204030204" pitchFamily="49" charset="0"/>
              </a:rPr>
              <a:t>': (12, 9)}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  <a:p>
            <a:r>
              <a:rPr lang="en-US" sz="2800" err="1">
                <a:latin typeface="Consolas" panose="020B0609020204030204" pitchFamily="49" charset="0"/>
              </a:rPr>
              <a:t>decomposition.plot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plt.suptitle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'Additive Decomposition of Monthly Sales’, 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fontsize</a:t>
            </a:r>
            <a:r>
              <a:rPr lang="en-US" sz="2800">
                <a:latin typeface="Consolas" panose="020B0609020204030204" pitchFamily="49" charset="0"/>
              </a:rPr>
              <a:t>=14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3636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5076-4EF5-7B3C-2D8C-6C8B07DE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EDA Objective</a:t>
            </a:r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5D5CD9B-FFCD-E331-9636-A091A82AFB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147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5846E-3401-F39E-902B-84847DE8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Step 2: Interpret the Components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CE42-E06C-C3EE-F63A-6713C7BA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The output shows </a:t>
            </a:r>
            <a:r>
              <a:rPr lang="en-US" sz="2200" b="1"/>
              <a:t>four panels</a:t>
            </a:r>
            <a:r>
              <a:rPr lang="en-US" sz="220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/>
              <a:t>Observed (Top Panel)</a:t>
            </a:r>
            <a:r>
              <a:rPr lang="en-US" sz="2200"/>
              <a:t> — Original time series.</a:t>
            </a:r>
          </a:p>
          <a:p>
            <a:pPr lvl="1"/>
            <a:r>
              <a:rPr lang="en-US" sz="2200"/>
              <a:t>The raw data showing all fluctuations together.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/>
              <a:t>Trend</a:t>
            </a:r>
            <a:r>
              <a:rPr lang="en-US" sz="2200"/>
              <a:t> — The smooth long-term direction.</a:t>
            </a:r>
          </a:p>
          <a:p>
            <a:pPr lvl="1"/>
            <a:r>
              <a:rPr lang="en-US" sz="2200"/>
              <a:t>Usually extracted using a moving average filter.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/>
              <a:t>Seasonal</a:t>
            </a:r>
            <a:r>
              <a:rPr lang="en-US" sz="2200"/>
              <a:t> — The repetitive pattern within a year.</a:t>
            </a:r>
          </a:p>
          <a:p>
            <a:pPr lvl="1"/>
            <a:r>
              <a:rPr lang="en-US" sz="2200"/>
              <a:t>Repeats every “period” (12 months in this case).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/>
              <a:t>Residual (Random)</a:t>
            </a:r>
            <a:r>
              <a:rPr lang="en-US" sz="2200"/>
              <a:t> — The remaining noise after removing trend &amp; seasonality.</a:t>
            </a:r>
          </a:p>
          <a:p>
            <a:pPr lvl="1"/>
            <a:r>
              <a:rPr lang="en-US" sz="2200"/>
              <a:t>Should appear random (white noise).</a:t>
            </a:r>
          </a:p>
        </p:txBody>
      </p:sp>
    </p:spTree>
    <p:extLst>
      <p:ext uri="{BB962C8B-B14F-4D97-AF65-F5344CB8AC3E}">
        <p14:creationId xmlns:p14="http://schemas.microsoft.com/office/powerpoint/2010/main" val="2389424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95AE0-DB56-1039-2289-33FF15480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Additive vs. Multiplicative Example</a:t>
            </a:r>
          </a:p>
        </p:txBody>
      </p:sp>
    </p:spTree>
    <p:extLst>
      <p:ext uri="{BB962C8B-B14F-4D97-AF65-F5344CB8AC3E}">
        <p14:creationId xmlns:p14="http://schemas.microsoft.com/office/powerpoint/2010/main" val="2881561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2FB67F-D82F-51DA-09B7-58B902E8DF22}"/>
              </a:ext>
            </a:extLst>
          </p:cNvPr>
          <p:cNvSpPr txBox="1"/>
          <p:nvPr/>
        </p:nvSpPr>
        <p:spPr>
          <a:xfrm>
            <a:off x="1236000" y="2090174"/>
            <a:ext cx="9720000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Multiplicative decomposition</a:t>
            </a:r>
          </a:p>
          <a:p>
            <a:r>
              <a:rPr lang="en-US" sz="2800" err="1">
                <a:latin typeface="Consolas" panose="020B0609020204030204" pitchFamily="49" charset="0"/>
              </a:rPr>
              <a:t>decomposition_mul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seasonal_decompose</a:t>
            </a:r>
            <a:r>
              <a:rPr lang="en-US" sz="2800">
                <a:latin typeface="Consolas" panose="020B0609020204030204" pitchFamily="49" charset="0"/>
              </a:rPr>
              <a:t>(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['Sales’], </a:t>
            </a:r>
          </a:p>
          <a:p>
            <a:r>
              <a:rPr lang="en-US" sz="2800">
                <a:latin typeface="Consolas" panose="020B0609020204030204" pitchFamily="49" charset="0"/>
              </a:rPr>
              <a:t>	model='multiplicative’, </a:t>
            </a:r>
          </a:p>
          <a:p>
            <a:r>
              <a:rPr lang="en-US" sz="2800">
                <a:latin typeface="Consolas" panose="020B0609020204030204" pitchFamily="49" charset="0"/>
              </a:rPr>
              <a:t>	period=12</a:t>
            </a:r>
          </a:p>
          <a:p>
            <a:r>
              <a:rPr lang="en-US" sz="280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4490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09396-ACAE-B350-A994-59552E21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84BC7-0BEC-4E49-434E-A66021D1271E}"/>
              </a:ext>
            </a:extLst>
          </p:cNvPr>
          <p:cNvSpPr txBox="1"/>
          <p:nvPr/>
        </p:nvSpPr>
        <p:spPr>
          <a:xfrm>
            <a:off x="1236000" y="1443843"/>
            <a:ext cx="9720000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plt.rcParams.update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{'</a:t>
            </a:r>
            <a:r>
              <a:rPr lang="en-US" sz="2800" dirty="0" err="1">
                <a:latin typeface="Consolas" panose="020B0609020204030204" pitchFamily="49" charset="0"/>
              </a:rPr>
              <a:t>figure.figsize</a:t>
            </a:r>
            <a:r>
              <a:rPr lang="en-US" sz="2800" dirty="0">
                <a:latin typeface="Consolas" panose="020B0609020204030204" pitchFamily="49" charset="0"/>
              </a:rPr>
              <a:t>': (12, 9)}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decomposition_mul.plot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plt.suptitle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'Multiplicative Decomposition of Monthly Sales’,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</a:rPr>
              <a:t>fontsize</a:t>
            </a:r>
            <a:r>
              <a:rPr lang="en-US" sz="2800" dirty="0">
                <a:latin typeface="Consolas" panose="020B0609020204030204" pitchFamily="49" charset="0"/>
              </a:rPr>
              <a:t>=14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787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41530-D260-0CC8-FF8A-8610E91B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Each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DF95F1-D465-B567-C490-9F25A940D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41990"/>
              </p:ext>
            </p:extLst>
          </p:nvPr>
        </p:nvGraphicFramePr>
        <p:xfrm>
          <a:off x="838200" y="3178334"/>
          <a:ext cx="10515600" cy="1645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8748426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25963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0498732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448865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Model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When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Equation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662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Additive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Constant seasonal 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(Y_t = T_t + S_t + R_t)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Temperature, traffic volume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418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Multiplicative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Seasonality changes with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(Y_t = T_t \times S_t \times R_t)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Sales, population growth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450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783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8CB10-D58E-8AD9-368A-3A85331B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Step 3: Inspect Each Component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0B638-9AAF-8CB4-85F0-8073DA3AD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You can extract and examine each component individually.</a:t>
            </a:r>
          </a:p>
        </p:txBody>
      </p:sp>
    </p:spTree>
    <p:extLst>
      <p:ext uri="{BB962C8B-B14F-4D97-AF65-F5344CB8AC3E}">
        <p14:creationId xmlns:p14="http://schemas.microsoft.com/office/powerpoint/2010/main" val="758038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23141-C40C-D914-06C3-69ECEFF40129}"/>
              </a:ext>
            </a:extLst>
          </p:cNvPr>
          <p:cNvSpPr txBox="1"/>
          <p:nvPr/>
        </p:nvSpPr>
        <p:spPr>
          <a:xfrm>
            <a:off x="1236000" y="2090172"/>
            <a:ext cx="9720000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df</a:t>
            </a:r>
            <a:r>
              <a:rPr lang="en-US" sz="2800" dirty="0">
                <a:latin typeface="Consolas" panose="020B0609020204030204" pitchFamily="49" charset="0"/>
              </a:rPr>
              <a:t>['Trend'] = </a:t>
            </a:r>
            <a:r>
              <a:rPr lang="en-US" sz="2800" dirty="0" err="1">
                <a:latin typeface="Consolas" panose="020B0609020204030204" pitchFamily="49" charset="0"/>
              </a:rPr>
              <a:t>decomposition.trend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df</a:t>
            </a:r>
            <a:r>
              <a:rPr lang="en-US" sz="2800" dirty="0">
                <a:latin typeface="Consolas" panose="020B0609020204030204" pitchFamily="49" charset="0"/>
              </a:rPr>
              <a:t>['Seasonal'] = </a:t>
            </a:r>
            <a:r>
              <a:rPr lang="en-US" sz="2800" dirty="0" err="1">
                <a:latin typeface="Consolas" panose="020B0609020204030204" pitchFamily="49" charset="0"/>
              </a:rPr>
              <a:t>decomposition.seasonal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df</a:t>
            </a:r>
            <a:r>
              <a:rPr lang="en-US" sz="2800" dirty="0">
                <a:latin typeface="Consolas" panose="020B0609020204030204" pitchFamily="49" charset="0"/>
              </a:rPr>
              <a:t>['Residual'] = </a:t>
            </a:r>
            <a:r>
              <a:rPr lang="en-US" sz="2800" dirty="0" err="1">
                <a:latin typeface="Consolas" panose="020B0609020204030204" pitchFamily="49" charset="0"/>
              </a:rPr>
              <a:t>decomposition.resid</a:t>
            </a:r>
            <a:endParaRPr lang="en-US" sz="2800" dirty="0">
              <a:latin typeface="Consolas" panose="020B0609020204030204" pitchFamily="49" charset="0"/>
            </a:endParaRP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df</a:t>
            </a:r>
            <a:r>
              <a:rPr lang="en-US" sz="2800" dirty="0">
                <a:latin typeface="Consolas" panose="020B0609020204030204" pitchFamily="49" charset="0"/>
              </a:rPr>
              <a:t>[['Sales', 'Trend', 'Seasonal', 'Residual']].head(15)</a:t>
            </a:r>
          </a:p>
        </p:txBody>
      </p:sp>
    </p:spTree>
    <p:extLst>
      <p:ext uri="{BB962C8B-B14F-4D97-AF65-F5344CB8AC3E}">
        <p14:creationId xmlns:p14="http://schemas.microsoft.com/office/powerpoint/2010/main" val="230827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4CD2F9-6737-ACEB-21BC-AC5BD0FE4E92}"/>
              </a:ext>
            </a:extLst>
          </p:cNvPr>
          <p:cNvSpPr txBox="1"/>
          <p:nvPr/>
        </p:nvSpPr>
        <p:spPr>
          <a:xfrm>
            <a:off x="1236000" y="2736502"/>
            <a:ext cx="9720000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Now visualize the trend separately: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plt.figure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figsize</a:t>
            </a:r>
            <a:r>
              <a:rPr lang="en-US" sz="2800">
                <a:latin typeface="Consolas" panose="020B0609020204030204" pitchFamily="49" charset="0"/>
              </a:rPr>
              <a:t>=(12,5))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plt.plot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['Trend'], color='red')</a:t>
            </a:r>
          </a:p>
        </p:txBody>
      </p:sp>
    </p:spTree>
    <p:extLst>
      <p:ext uri="{BB962C8B-B14F-4D97-AF65-F5344CB8AC3E}">
        <p14:creationId xmlns:p14="http://schemas.microsoft.com/office/powerpoint/2010/main" val="3847625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813A0-A495-3B00-0C46-21D9BE51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/>
              <a:t>Step 4: Seasonal Component Visualization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F393-1A82-BE79-D87E-E1C1032B0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This shows how the pattern repeats every year.</a:t>
            </a:r>
          </a:p>
        </p:txBody>
      </p:sp>
    </p:spTree>
    <p:extLst>
      <p:ext uri="{BB962C8B-B14F-4D97-AF65-F5344CB8AC3E}">
        <p14:creationId xmlns:p14="http://schemas.microsoft.com/office/powerpoint/2010/main" val="315213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17D92E-BCE5-BAE4-CC1A-498BA7C892DD}"/>
              </a:ext>
            </a:extLst>
          </p:cNvPr>
          <p:cNvSpPr txBox="1"/>
          <p:nvPr/>
        </p:nvSpPr>
        <p:spPr>
          <a:xfrm>
            <a:off x="1236000" y="1874728"/>
            <a:ext cx="9720000" cy="31085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['Month'] = </a:t>
            </a:r>
            <a:r>
              <a:rPr lang="en-US" sz="2800" err="1">
                <a:latin typeface="Consolas" panose="020B0609020204030204" pitchFamily="49" charset="0"/>
              </a:rPr>
              <a:t>df.index.month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seasonal_pattern</a:t>
            </a:r>
            <a:r>
              <a:rPr lang="en-US" sz="2800">
                <a:latin typeface="Consolas" panose="020B0609020204030204" pitchFamily="49" charset="0"/>
              </a:rPr>
              <a:t> = </a:t>
            </a:r>
            <a:r>
              <a:rPr lang="en-US" sz="2800" err="1">
                <a:latin typeface="Consolas" panose="020B0609020204030204" pitchFamily="49" charset="0"/>
              </a:rPr>
              <a:t>df.groupby</a:t>
            </a:r>
            <a:r>
              <a:rPr lang="en-US" sz="2800">
                <a:latin typeface="Consolas" panose="020B0609020204030204" pitchFamily="49" charset="0"/>
              </a:rPr>
              <a:t>('Month')['Seasonal'].mean()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plt.figure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figsize</a:t>
            </a:r>
            <a:r>
              <a:rPr lang="en-US" sz="2800">
                <a:latin typeface="Consolas" panose="020B0609020204030204" pitchFamily="49" charset="0"/>
              </a:rPr>
              <a:t>=(10,5))</a:t>
            </a:r>
          </a:p>
          <a:p>
            <a:r>
              <a:rPr lang="en-US" sz="2800" err="1">
                <a:latin typeface="Consolas" panose="020B0609020204030204" pitchFamily="49" charset="0"/>
              </a:rPr>
              <a:t>plt.plot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 err="1">
                <a:latin typeface="Consolas" panose="020B0609020204030204" pitchFamily="49" charset="0"/>
              </a:rPr>
              <a:t>seasonal_pattern.index</a:t>
            </a:r>
            <a:r>
              <a:rPr lang="en-US" sz="2800">
                <a:latin typeface="Consolas" panose="020B0609020204030204" pitchFamily="49" charset="0"/>
              </a:rPr>
              <a:t>, </a:t>
            </a:r>
            <a:r>
              <a:rPr lang="en-US" sz="2800" err="1">
                <a:latin typeface="Consolas" panose="020B0609020204030204" pitchFamily="49" charset="0"/>
              </a:rPr>
              <a:t>seasonal_pattern.values</a:t>
            </a:r>
            <a:r>
              <a:rPr lang="en-US" sz="2800">
                <a:latin typeface="Consolas" panose="020B0609020204030204" pitchFamily="49" charset="0"/>
              </a:rPr>
              <a:t>, marker='o')</a:t>
            </a:r>
          </a:p>
        </p:txBody>
      </p:sp>
    </p:spTree>
    <p:extLst>
      <p:ext uri="{BB962C8B-B14F-4D97-AF65-F5344CB8AC3E}">
        <p14:creationId xmlns:p14="http://schemas.microsoft.com/office/powerpoint/2010/main" val="390275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81EA-5DF5-F62B-5F5C-3ABE210E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2469165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98CE5-7B7D-C2B2-6F58-B98A0ED0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5CA6D08D-B4B9-0BBF-3F6E-A8A9F0C08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48773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3587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A13C-0255-D740-042B-3EB2E3FE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5: Residual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07E02-8C68-4695-272B-C9C8E0C4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latin typeface="Consolas" panose="020B0609020204030204" pitchFamily="49" charset="0"/>
              </a:rPr>
              <a:t>plt.figure</a:t>
            </a:r>
            <a:r>
              <a:rPr lang="en-US">
                <a:latin typeface="Consolas" panose="020B0609020204030204" pitchFamily="49" charset="0"/>
              </a:rPr>
              <a:t>(</a:t>
            </a:r>
            <a:r>
              <a:rPr lang="en-US" err="1">
                <a:latin typeface="Consolas" panose="020B0609020204030204" pitchFamily="49" charset="0"/>
              </a:rPr>
              <a:t>figsize</a:t>
            </a:r>
            <a:r>
              <a:rPr lang="en-US">
                <a:latin typeface="Consolas" panose="020B0609020204030204" pitchFamily="49" charset="0"/>
              </a:rPr>
              <a:t>=(12,5))</a:t>
            </a:r>
          </a:p>
          <a:p>
            <a:pPr marL="0" indent="0">
              <a:buNone/>
            </a:pPr>
            <a:r>
              <a:rPr lang="en-US" err="1">
                <a:latin typeface="Consolas" panose="020B0609020204030204" pitchFamily="49" charset="0"/>
              </a:rPr>
              <a:t>plt.plot</a:t>
            </a:r>
            <a:r>
              <a:rPr lang="en-US">
                <a:latin typeface="Consolas" panose="020B0609020204030204" pitchFamily="49" charset="0"/>
              </a:rPr>
              <a:t>(</a:t>
            </a:r>
            <a:r>
              <a:rPr lang="en-US" err="1">
                <a:latin typeface="Consolas" panose="020B0609020204030204" pitchFamily="49" charset="0"/>
              </a:rPr>
              <a:t>df</a:t>
            </a:r>
            <a:r>
              <a:rPr lang="en-US">
                <a:latin typeface="Consolas" panose="020B0609020204030204" pitchFamily="49" charset="0"/>
              </a:rPr>
              <a:t>['Residual'], color='gray')</a:t>
            </a:r>
          </a:p>
          <a:p>
            <a:pPr marL="0" indent="0">
              <a:buNone/>
            </a:pPr>
            <a:r>
              <a:rPr lang="en-US" err="1">
                <a:latin typeface="Consolas" panose="020B0609020204030204" pitchFamily="49" charset="0"/>
              </a:rPr>
              <a:t>plt.axhline</a:t>
            </a:r>
            <a:r>
              <a:rPr lang="en-US">
                <a:latin typeface="Consolas" panose="020B0609020204030204" pitchFamily="49" charset="0"/>
              </a:rPr>
              <a:t>(0, color='red', </a:t>
            </a:r>
            <a:r>
              <a:rPr lang="en-US" err="1">
                <a:latin typeface="Consolas" panose="020B0609020204030204" pitchFamily="49" charset="0"/>
              </a:rPr>
              <a:t>linestyle</a:t>
            </a:r>
            <a:r>
              <a:rPr lang="en-US">
                <a:latin typeface="Consolas" panose="020B0609020204030204" pitchFamily="49" charset="0"/>
              </a:rPr>
              <a:t>='--')</a:t>
            </a:r>
          </a:p>
        </p:txBody>
      </p:sp>
    </p:spTree>
    <p:extLst>
      <p:ext uri="{BB962C8B-B14F-4D97-AF65-F5344CB8AC3E}">
        <p14:creationId xmlns:p14="http://schemas.microsoft.com/office/powerpoint/2010/main" val="35258595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901BA-0F81-7A2A-4904-435EFBE3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6D2D0E7-14A5-6C1A-9F96-EB713F3D7A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78616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57546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4D02D2-1363-1FE6-3458-61097255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Insights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3DFED3-484B-2321-87FC-932192FDB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92994"/>
              </p:ext>
            </p:extLst>
          </p:nvPr>
        </p:nvGraphicFramePr>
        <p:xfrm>
          <a:off x="1423690" y="2633472"/>
          <a:ext cx="9341572" cy="358635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486302">
                  <a:extLst>
                    <a:ext uri="{9D8B030D-6E8A-4147-A177-3AD203B41FA5}">
                      <a16:colId xmlns:a16="http://schemas.microsoft.com/office/drawing/2014/main" val="1495008234"/>
                    </a:ext>
                  </a:extLst>
                </a:gridCol>
                <a:gridCol w="6855270">
                  <a:extLst>
                    <a:ext uri="{9D8B030D-6E8A-4147-A177-3AD203B41FA5}">
                      <a16:colId xmlns:a16="http://schemas.microsoft.com/office/drawing/2014/main" val="1909831960"/>
                    </a:ext>
                  </a:extLst>
                </a:gridCol>
              </a:tblGrid>
              <a:tr h="6686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/>
                        <a:t>Insight</a:t>
                      </a:r>
                    </a:p>
                  </a:txBody>
                  <a:tcPr marL="151964" marR="151964" marT="75982" marB="75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/>
                        <a:t>What You Learn</a:t>
                      </a:r>
                    </a:p>
                  </a:txBody>
                  <a:tcPr marL="151964" marR="151964" marT="75982" marB="75982" anchor="ctr"/>
                </a:tc>
                <a:extLst>
                  <a:ext uri="{0D108BD9-81ED-4DB2-BD59-A6C34878D82A}">
                    <a16:rowId xmlns:a16="http://schemas.microsoft.com/office/drawing/2014/main" val="3756049338"/>
                  </a:ext>
                </a:extLst>
              </a:tr>
              <a:tr h="6686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/>
                        <a:t>Trend</a:t>
                      </a:r>
                    </a:p>
                  </a:txBody>
                  <a:tcPr marL="151964" marR="151964" marT="75982" marB="75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/>
                        <a:t>Long-term business growth or decline</a:t>
                      </a:r>
                    </a:p>
                  </a:txBody>
                  <a:tcPr marL="151964" marR="151964" marT="75982" marB="75982" anchor="ctr"/>
                </a:tc>
                <a:extLst>
                  <a:ext uri="{0D108BD9-81ED-4DB2-BD59-A6C34878D82A}">
                    <a16:rowId xmlns:a16="http://schemas.microsoft.com/office/drawing/2014/main" val="2626289410"/>
                  </a:ext>
                </a:extLst>
              </a:tr>
              <a:tr h="1124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/>
                        <a:t>Seasonality</a:t>
                      </a:r>
                    </a:p>
                  </a:txBody>
                  <a:tcPr marL="151964" marR="151964" marT="75982" marB="75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/>
                        <a:t>Repeating sales cycles (e.g., festive periods)</a:t>
                      </a:r>
                    </a:p>
                  </a:txBody>
                  <a:tcPr marL="151964" marR="151964" marT="75982" marB="75982" anchor="ctr"/>
                </a:tc>
                <a:extLst>
                  <a:ext uri="{0D108BD9-81ED-4DB2-BD59-A6C34878D82A}">
                    <a16:rowId xmlns:a16="http://schemas.microsoft.com/office/drawing/2014/main" val="1320088499"/>
                  </a:ext>
                </a:extLst>
              </a:tr>
              <a:tr h="1124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/>
                        <a:t>Residual</a:t>
                      </a:r>
                    </a:p>
                  </a:txBody>
                  <a:tcPr marL="151964" marR="151964" marT="75982" marB="759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/>
                        <a:t>Random external shocks, outliers, or errors</a:t>
                      </a:r>
                    </a:p>
                  </a:txBody>
                  <a:tcPr marL="151964" marR="151964" marT="75982" marB="75982" anchor="ctr"/>
                </a:tc>
                <a:extLst>
                  <a:ext uri="{0D108BD9-81ED-4DB2-BD59-A6C34878D82A}">
                    <a16:rowId xmlns:a16="http://schemas.microsoft.com/office/drawing/2014/main" val="1993393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347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72A44-C3A3-1607-1581-3CEC0226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Common Pitfalls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CA9D64-086A-2654-EFB2-7646AD7053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Incorrect frequency (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period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)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→ Always specify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period=12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for monthly or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period=7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for weekly data.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Missing values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→ Must be handled before decomposition.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Short data range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→ At least 2–3 complete seasonal cycles are required.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Multiplicative misuse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→ Avoid multiplicative if data contains zeros or negatives.</a:t>
            </a:r>
          </a:p>
        </p:txBody>
      </p:sp>
    </p:spTree>
    <p:extLst>
      <p:ext uri="{BB962C8B-B14F-4D97-AF65-F5344CB8AC3E}">
        <p14:creationId xmlns:p14="http://schemas.microsoft.com/office/powerpoint/2010/main" val="39921531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ACDC-9445-0AFD-B51E-94CC837BC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Performing Smoothing — Moving Average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C5A2E-DE5B-DD11-8524-37DE9EC77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Lesson 4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563791 w 4243589"/>
              <a:gd name="csY1" fmla="*/ 0 h 18288"/>
              <a:gd name="csX2" fmla="*/ 1042710 w 4243589"/>
              <a:gd name="csY2" fmla="*/ 0 h 18288"/>
              <a:gd name="csX3" fmla="*/ 1564066 w 4243589"/>
              <a:gd name="csY3" fmla="*/ 0 h 18288"/>
              <a:gd name="csX4" fmla="*/ 2212729 w 4243589"/>
              <a:gd name="csY4" fmla="*/ 0 h 18288"/>
              <a:gd name="csX5" fmla="*/ 2776520 w 4243589"/>
              <a:gd name="csY5" fmla="*/ 0 h 18288"/>
              <a:gd name="csX6" fmla="*/ 3297875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637362 w 4243589"/>
              <a:gd name="csY9" fmla="*/ 18288 h 18288"/>
              <a:gd name="csX10" fmla="*/ 3116007 w 4243589"/>
              <a:gd name="csY10" fmla="*/ 18288 h 18288"/>
              <a:gd name="csX11" fmla="*/ 2424908 w 4243589"/>
              <a:gd name="csY11" fmla="*/ 18288 h 18288"/>
              <a:gd name="csX12" fmla="*/ 1861117 w 4243589"/>
              <a:gd name="csY12" fmla="*/ 18288 h 18288"/>
              <a:gd name="csX13" fmla="*/ 1382198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74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5FA15-962B-34DC-5137-567305B6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6AABA-09C9-E173-75D4-7C547AF75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To learn how to </a:t>
            </a:r>
            <a:r>
              <a:rPr lang="en-US" sz="2200" b="1"/>
              <a:t>reduce short-term fluctuations</a:t>
            </a:r>
            <a:r>
              <a:rPr lang="en-US" sz="2200"/>
              <a:t> and </a:t>
            </a:r>
            <a:r>
              <a:rPr lang="en-US" sz="2200" b="1"/>
              <a:t>highlight long-term trends</a:t>
            </a:r>
            <a:r>
              <a:rPr lang="en-US" sz="2200"/>
              <a:t> in a time series using </a:t>
            </a:r>
            <a:r>
              <a:rPr lang="en-US" sz="2200" b="1"/>
              <a:t>moving average smoothing</a:t>
            </a:r>
            <a:r>
              <a:rPr lang="en-US" sz="2200"/>
              <a:t> in pandas and visualize the effects with </a:t>
            </a:r>
            <a:r>
              <a:rPr lang="en-US" sz="2200" b="1"/>
              <a:t>matplotlib</a:t>
            </a:r>
            <a:r>
              <a:rPr lang="en-US" sz="2200"/>
              <a:t> and </a:t>
            </a:r>
            <a:r>
              <a:rPr lang="en-US" sz="2200" b="1"/>
              <a:t>seaborn</a:t>
            </a:r>
            <a:r>
              <a:rPr lang="en-US" sz="2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6503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8A8C-2B92-EB0F-0D73-A4E870E1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Conceptual Explanation</a:t>
            </a:r>
          </a:p>
        </p:txBody>
      </p:sp>
    </p:spTree>
    <p:extLst>
      <p:ext uri="{BB962C8B-B14F-4D97-AF65-F5344CB8AC3E}">
        <p14:creationId xmlns:p14="http://schemas.microsoft.com/office/powerpoint/2010/main" val="912406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850D8-3FCA-251E-462C-0FA64AC9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1. What is Smoothing?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7890AC-F6AB-8682-F4F5-BBCB63DB11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Smoothing removes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random noise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from a time series to make patterns clearer.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It’s used in exploratory analysis to: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Reveal underlying trends.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Make seasonal cycles easier to see.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Prepare data for decomposition or forecasting.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5224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FFF59-400C-6F48-D6F2-9648EB6B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2. What is a Moving Average?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A6E7AB-5D22-93D5-EF08-F4B5C878D0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/>
                  <a:t>A </a:t>
                </a:r>
                <a:r>
                  <a:rPr lang="en-US" sz="2400" b="1"/>
                  <a:t>moving average (MA)</a:t>
                </a:r>
                <a:r>
                  <a:rPr lang="en-US" sz="2400"/>
                  <a:t> computes the mean of a subset (window) of data points that “moves” through time.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/>
                            <m:t>MA</m:t>
                          </m:r>
                        </m:e>
                        <m:sub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ar-AE" sz="2400" b="0"/>
              </a:p>
              <a:p>
                <a:r>
                  <a:rPr lang="en-US" sz="240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/>
                  <a:t>: </a:t>
                </a:r>
                <a:r>
                  <a:rPr lang="en-US"/>
                  <a:t>value at time </a:t>
                </a:r>
                <a:r>
                  <a:rPr lang="en-US" i="1"/>
                  <a:t>t</a:t>
                </a:r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: window size (number of time periods)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A6E7AB-5D22-93D5-EF08-F4B5C878D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l="-797" t="-1559" r="-1349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1DA018-A11F-3290-AF3B-BABAAE595B55}"/>
              </a:ext>
            </a:extLst>
          </p:cNvPr>
          <p:cNvSpPr txBox="1"/>
          <p:nvPr/>
        </p:nvSpPr>
        <p:spPr>
          <a:xfrm>
            <a:off x="1236000" y="2736503"/>
            <a:ext cx="9720000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Import libraries</a:t>
            </a:r>
          </a:p>
          <a:p>
            <a:r>
              <a:rPr lang="en-US" sz="2800">
                <a:latin typeface="Consolas" panose="020B0609020204030204" pitchFamily="49" charset="0"/>
              </a:rPr>
              <a:t>import pandas as pd</a:t>
            </a:r>
          </a:p>
          <a:p>
            <a:r>
              <a:rPr lang="en-US" sz="2800">
                <a:latin typeface="Consolas" panose="020B0609020204030204" pitchFamily="49" charset="0"/>
              </a:rPr>
              <a:t>import </a:t>
            </a:r>
            <a:r>
              <a:rPr lang="en-US" sz="2800" err="1">
                <a:latin typeface="Consolas" panose="020B0609020204030204" pitchFamily="49" charset="0"/>
              </a:rPr>
              <a:t>numpy</a:t>
            </a:r>
            <a:r>
              <a:rPr lang="en-US" sz="2800">
                <a:latin typeface="Consolas" panose="020B0609020204030204" pitchFamily="49" charset="0"/>
              </a:rPr>
              <a:t> as np</a:t>
            </a:r>
          </a:p>
        </p:txBody>
      </p:sp>
    </p:spTree>
    <p:extLst>
      <p:ext uri="{BB962C8B-B14F-4D97-AF65-F5344CB8AC3E}">
        <p14:creationId xmlns:p14="http://schemas.microsoft.com/office/powerpoint/2010/main" val="34051837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523D2-D772-5C79-183C-68FD6C0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3. Why Moving Average Works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8365BD-4918-96D0-D514-8C74D08418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It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filters out random noise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It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smooths volatility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especially in short-term data.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Longer windows produce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smoother curves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(but slower response to change).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1366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F5E7C-3CF7-B9DB-E6DC-4F4E2028D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Common Types of Moving Averages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CF493B-1E3D-666F-70FF-900E7E038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540284"/>
              </p:ext>
            </p:extLst>
          </p:nvPr>
        </p:nvGraphicFramePr>
        <p:xfrm>
          <a:off x="546331" y="2633472"/>
          <a:ext cx="11096290" cy="3586355"/>
        </p:xfrm>
        <a:graphic>
          <a:graphicData uri="http://schemas.openxmlformats.org/drawingml/2006/table">
            <a:tbl>
              <a:tblPr/>
              <a:tblGrid>
                <a:gridCol w="3614624">
                  <a:extLst>
                    <a:ext uri="{9D8B030D-6E8A-4147-A177-3AD203B41FA5}">
                      <a16:colId xmlns:a16="http://schemas.microsoft.com/office/drawing/2014/main" val="1125525048"/>
                    </a:ext>
                  </a:extLst>
                </a:gridCol>
                <a:gridCol w="3715591">
                  <a:extLst>
                    <a:ext uri="{9D8B030D-6E8A-4147-A177-3AD203B41FA5}">
                      <a16:colId xmlns:a16="http://schemas.microsoft.com/office/drawing/2014/main" val="1896687457"/>
                    </a:ext>
                  </a:extLst>
                </a:gridCol>
                <a:gridCol w="3766075">
                  <a:extLst>
                    <a:ext uri="{9D8B030D-6E8A-4147-A177-3AD203B41FA5}">
                      <a16:colId xmlns:a16="http://schemas.microsoft.com/office/drawing/2014/main" val="2160039413"/>
                    </a:ext>
                  </a:extLst>
                </a:gridCol>
              </a:tblGrid>
              <a:tr h="53310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Use Case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6480"/>
                  </a:ext>
                </a:extLst>
              </a:tr>
              <a:tr h="89658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Simple Moving Average (SMA)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Mean of last </a:t>
                      </a:r>
                      <a:r>
                        <a:rPr lang="en-US" sz="2400" b="0" i="1" u="none" strike="noStrike">
                          <a:effectLst/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 values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General smoothing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875998"/>
                  </a:ext>
                </a:extLst>
              </a:tr>
              <a:tr h="89658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Weighted Moving Average (WMA)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Assigns weights (recent points get higher weight)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Emphasize recent trends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350208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Exponential Moving Average (EMA)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Recent values exponentially more important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b="0" i="0" u="none" strike="noStrike">
                          <a:effectLst/>
                          <a:latin typeface="Arial" panose="020B0604020202020204" pitchFamily="34" charset="0"/>
                        </a:rPr>
                        <a:t>Quick trend detection (next lesson)</a:t>
                      </a:r>
                    </a:p>
                  </a:txBody>
                  <a:tcPr marL="121161" marR="121161" marT="60580" marB="60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33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4359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D165B-B596-1102-5A4D-A139B8F0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Dataset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A46D1-1B0D-D4F2-AFC7-EA328930A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We’ll reuse the </a:t>
            </a:r>
            <a:r>
              <a:rPr lang="en-US" sz="2200" b="1"/>
              <a:t>monthly sales dataset</a:t>
            </a:r>
            <a:r>
              <a:rPr lang="en-US" sz="2200"/>
              <a:t> (2015–2023) used in the previous lessons, which contains clear trend, seasonality, and noise.</a:t>
            </a:r>
          </a:p>
        </p:txBody>
      </p:sp>
    </p:spTree>
    <p:extLst>
      <p:ext uri="{BB962C8B-B14F-4D97-AF65-F5344CB8AC3E}">
        <p14:creationId xmlns:p14="http://schemas.microsoft.com/office/powerpoint/2010/main" val="10390178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46AD80-F534-6FA9-5A23-0222E76F6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Step 1: Plot the Original Series</a:t>
            </a:r>
          </a:p>
        </p:txBody>
      </p:sp>
    </p:spTree>
    <p:extLst>
      <p:ext uri="{BB962C8B-B14F-4D97-AF65-F5344CB8AC3E}">
        <p14:creationId xmlns:p14="http://schemas.microsoft.com/office/powerpoint/2010/main" val="37699270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3F3B0F-2569-D796-9DDE-318FF848C954}"/>
              </a:ext>
            </a:extLst>
          </p:cNvPr>
          <p:cNvSpPr txBox="1"/>
          <p:nvPr/>
        </p:nvSpPr>
        <p:spPr>
          <a:xfrm>
            <a:off x="1236000" y="3167388"/>
            <a:ext cx="97200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y='Sales',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25474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827FA-3E90-D2D3-0326-B025EE4D2DF1}"/>
              </a:ext>
            </a:extLst>
          </p:cNvPr>
          <p:cNvSpPr txBox="1"/>
          <p:nvPr/>
        </p:nvSpPr>
        <p:spPr>
          <a:xfrm>
            <a:off x="1834551" y="2736502"/>
            <a:ext cx="85228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Observation:</a:t>
            </a:r>
            <a:br>
              <a:rPr lang="en-US" sz="2800"/>
            </a:br>
            <a:r>
              <a:rPr lang="en-US" sz="2800"/>
              <a:t>You’ll see an upward trend with visible seasonal fluctuations and random noise.</a:t>
            </a:r>
          </a:p>
        </p:txBody>
      </p:sp>
    </p:spTree>
    <p:extLst>
      <p:ext uri="{BB962C8B-B14F-4D97-AF65-F5344CB8AC3E}">
        <p14:creationId xmlns:p14="http://schemas.microsoft.com/office/powerpoint/2010/main" val="23579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B9E0-4F80-1C1B-EC9C-680172A0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/>
              <a:t>Step 2: Apply a Simple Moving Average (SMA)</a:t>
            </a:r>
          </a:p>
        </p:txBody>
      </p:sp>
    </p:spTree>
    <p:extLst>
      <p:ext uri="{BB962C8B-B14F-4D97-AF65-F5344CB8AC3E}">
        <p14:creationId xmlns:p14="http://schemas.microsoft.com/office/powerpoint/2010/main" val="30784920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5F39E3-9137-98F1-7E3A-95DE5E3C1AFE}"/>
              </a:ext>
            </a:extLst>
          </p:cNvPr>
          <p:cNvSpPr txBox="1"/>
          <p:nvPr/>
        </p:nvSpPr>
        <p:spPr>
          <a:xfrm>
            <a:off x="1236000" y="2305615"/>
            <a:ext cx="9720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# Let’s apply a </a:t>
            </a:r>
            <a:r>
              <a:rPr lang="en-US" sz="2800" b="1">
                <a:latin typeface="Consolas" panose="020B0609020204030204" pitchFamily="49" charset="0"/>
              </a:rPr>
              <a:t>12-month rolling window</a:t>
            </a:r>
            <a:r>
              <a:rPr lang="en-US" sz="2800">
                <a:latin typeface="Consolas" panose="020B0609020204030204" pitchFamily="49" charset="0"/>
              </a:rPr>
              <a:t> (1-year smoothing).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['SMA_12'] = 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['Sales'].rolling(window=12).mean()</a:t>
            </a:r>
          </a:p>
        </p:txBody>
      </p:sp>
    </p:spTree>
    <p:extLst>
      <p:ext uri="{BB962C8B-B14F-4D97-AF65-F5344CB8AC3E}">
        <p14:creationId xmlns:p14="http://schemas.microsoft.com/office/powerpoint/2010/main" val="2788759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BD7AA-069D-3B3B-3251-98F296FB8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C9E393-6AF2-5B32-B424-C9DC21123A66}"/>
              </a:ext>
            </a:extLst>
          </p:cNvPr>
          <p:cNvSpPr txBox="1"/>
          <p:nvPr/>
        </p:nvSpPr>
        <p:spPr>
          <a:xfrm>
            <a:off x="1236000" y="1874728"/>
            <a:ext cx="9720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y='Sales',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</a:t>
            </a:r>
          </a:p>
          <a:p>
            <a:r>
              <a:rPr lang="en-US" sz="2800">
                <a:latin typeface="Consolas" panose="020B0609020204030204" pitchFamily="49" charset="0"/>
              </a:rPr>
              <a:t>	label='Original', alpha=0.6)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err="1">
                <a:latin typeface="Consolas" panose="020B0609020204030204" pitchFamily="49" charset="0"/>
              </a:rPr>
              <a:t>sns.lineplot</a:t>
            </a:r>
            <a:r>
              <a:rPr lang="en-US" sz="2800">
                <a:latin typeface="Consolas" panose="020B0609020204030204" pitchFamily="49" charset="0"/>
              </a:rPr>
              <a:t>(x=</a:t>
            </a:r>
            <a:r>
              <a:rPr lang="en-US" sz="2800" err="1">
                <a:latin typeface="Consolas" panose="020B0609020204030204" pitchFamily="49" charset="0"/>
              </a:rPr>
              <a:t>df.index</a:t>
            </a:r>
            <a:r>
              <a:rPr lang="en-US" sz="2800">
                <a:latin typeface="Consolas" panose="020B0609020204030204" pitchFamily="49" charset="0"/>
              </a:rPr>
              <a:t>, y='SMA_12', data=</a:t>
            </a:r>
            <a:r>
              <a:rPr lang="en-US" sz="2800" err="1">
                <a:latin typeface="Consolas" panose="020B0609020204030204" pitchFamily="49" charset="0"/>
              </a:rPr>
              <a:t>df</a:t>
            </a:r>
            <a:r>
              <a:rPr lang="en-US" sz="2800">
                <a:latin typeface="Consolas" panose="020B0609020204030204" pitchFamily="49" charset="0"/>
              </a:rPr>
              <a:t>,</a:t>
            </a:r>
          </a:p>
          <a:p>
            <a:r>
              <a:rPr lang="en-US" sz="2800">
                <a:latin typeface="Consolas" panose="020B0609020204030204" pitchFamily="49" charset="0"/>
              </a:rPr>
              <a:t>	label='12-Month SMA', color='red')</a:t>
            </a:r>
          </a:p>
        </p:txBody>
      </p:sp>
    </p:spTree>
    <p:extLst>
      <p:ext uri="{BB962C8B-B14F-4D97-AF65-F5344CB8AC3E}">
        <p14:creationId xmlns:p14="http://schemas.microsoft.com/office/powerpoint/2010/main" val="9940632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34181-C510-47E4-5EB3-ED4AE120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Interpretation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DC754F-5A65-9146-B8B9-4DD11E39C5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red line (SMA) smooths the original fluctuations.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general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upward trend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is now clearer.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Seasonal peaks are flattened — this reveals long-term progression.</a:t>
            </a:r>
          </a:p>
        </p:txBody>
      </p:sp>
    </p:spTree>
    <p:extLst>
      <p:ext uri="{BB962C8B-B14F-4D97-AF65-F5344CB8AC3E}">
        <p14:creationId xmlns:p14="http://schemas.microsoft.com/office/powerpoint/2010/main" val="148349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8808</Words>
  <Application>Microsoft Office PowerPoint</Application>
  <PresentationFormat>Widescreen</PresentationFormat>
  <Paragraphs>1195</Paragraphs>
  <Slides>238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238</vt:i4>
      </vt:variant>
    </vt:vector>
  </HeadingPairs>
  <TitlesOfParts>
    <vt:vector size="247" baseType="lpstr">
      <vt:lpstr>Aptos</vt:lpstr>
      <vt:lpstr>Aptos Display</vt:lpstr>
      <vt:lpstr>Arial</vt:lpstr>
      <vt:lpstr>Arial Unicode MS</vt:lpstr>
      <vt:lpstr>Calibri</vt:lpstr>
      <vt:lpstr>Cambria Math</vt:lpstr>
      <vt:lpstr>Consolas</vt:lpstr>
      <vt:lpstr>Courier New</vt:lpstr>
      <vt:lpstr>Office Theme</vt:lpstr>
      <vt:lpstr>Time Series Analysis</vt:lpstr>
      <vt:lpstr>Using Line and Box Plots to Visualize Time Series Data</vt:lpstr>
      <vt:lpstr>Objective</vt:lpstr>
      <vt:lpstr>Time Series Data</vt:lpstr>
      <vt:lpstr>Line Plots</vt:lpstr>
      <vt:lpstr>Box Plots for Time Series</vt:lpstr>
      <vt:lpstr>EDA Objective</vt:lpstr>
      <vt:lpstr>Code</vt:lpstr>
      <vt:lpstr>PowerPoint Presentation</vt:lpstr>
      <vt:lpstr>PowerPoint Presentation</vt:lpstr>
      <vt:lpstr>PowerPoint Presentation</vt:lpstr>
      <vt:lpstr>PowerPoint Presentation</vt:lpstr>
      <vt:lpstr>Step 1: Line Plot using Matplotlib and Seaborn</vt:lpstr>
      <vt:lpstr>PowerPoint Presentation</vt:lpstr>
      <vt:lpstr>Interpretation</vt:lpstr>
      <vt:lpstr>Step 2: Box Plot by Month</vt:lpstr>
      <vt:lpstr>PowerPoint Presentation</vt:lpstr>
      <vt:lpstr>Interpretation</vt:lpstr>
      <vt:lpstr>Step 3: Box Plot by Year</vt:lpstr>
      <vt:lpstr>PowerPoint Presentation</vt:lpstr>
      <vt:lpstr>Interpretation</vt:lpstr>
      <vt:lpstr>Step 4: Combined Insights</vt:lpstr>
      <vt:lpstr>Best Practices</vt:lpstr>
      <vt:lpstr>Practical Exercise</vt:lpstr>
      <vt:lpstr>Spotting Patterns in Time Series</vt:lpstr>
      <vt:lpstr>Objective</vt:lpstr>
      <vt:lpstr>Conceptual Explanation</vt:lpstr>
      <vt:lpstr>1. Trend</vt:lpstr>
      <vt:lpstr>2. Seasonality</vt:lpstr>
      <vt:lpstr>3. Cyclic Behavior</vt:lpstr>
      <vt:lpstr>4. Irregular / Random Component</vt:lpstr>
      <vt:lpstr>Dataset</vt:lpstr>
      <vt:lpstr>PowerPoint Presentation</vt:lpstr>
      <vt:lpstr>PowerPoint Presentation</vt:lpstr>
      <vt:lpstr>PowerPoint Presentation</vt:lpstr>
      <vt:lpstr>PowerPoint Presentation</vt:lpstr>
      <vt:lpstr>Step 1: Visualize the Time Series</vt:lpstr>
      <vt:lpstr>PowerPoint Presentation</vt:lpstr>
      <vt:lpstr>Interpretation</vt:lpstr>
      <vt:lpstr>Step 2: Highlighting the Trend</vt:lpstr>
      <vt:lpstr>PowerPoint Presentation</vt:lpstr>
      <vt:lpstr>PowerPoint Presentation</vt:lpstr>
      <vt:lpstr>Interpretation</vt:lpstr>
      <vt:lpstr>Step 3: Identifying Seasonality by Month</vt:lpstr>
      <vt:lpstr>PowerPoint Presentation</vt:lpstr>
      <vt:lpstr>PowerPoint Presentation</vt:lpstr>
      <vt:lpstr>Interpretation</vt:lpstr>
      <vt:lpstr>Step 4: Detecting Cyclic Behavior</vt:lpstr>
      <vt:lpstr>PowerPoint Presentation</vt:lpstr>
      <vt:lpstr>PowerPoint Presentation</vt:lpstr>
      <vt:lpstr>Interpretation</vt:lpstr>
      <vt:lpstr>Step 5: Spotting Random or Irregular Variations</vt:lpstr>
      <vt:lpstr>PowerPoint Presentation</vt:lpstr>
      <vt:lpstr>Interpretation</vt:lpstr>
      <vt:lpstr>Summary Table of Patterns</vt:lpstr>
      <vt:lpstr>Practical Exercise</vt:lpstr>
      <vt:lpstr>Performing Time Series Data Decomposition</vt:lpstr>
      <vt:lpstr>Objective</vt:lpstr>
      <vt:lpstr>Conceptual Explanation</vt:lpstr>
      <vt:lpstr>The Three Core Components</vt:lpstr>
      <vt:lpstr>Two Types of Decomposition Models</vt:lpstr>
      <vt:lpstr>Dataset</vt:lpstr>
      <vt:lpstr>PowerPoint Presentation</vt:lpstr>
      <vt:lpstr>PowerPoint Presentation</vt:lpstr>
      <vt:lpstr>PowerPoint Presentation</vt:lpstr>
      <vt:lpstr>Step 1: Import Decomposition Tool</vt:lpstr>
      <vt:lpstr>PowerPoint Presentation</vt:lpstr>
      <vt:lpstr>PowerPoint Presentation</vt:lpstr>
      <vt:lpstr>PowerPoint Presentation</vt:lpstr>
      <vt:lpstr>Step 2: Interpret the Components</vt:lpstr>
      <vt:lpstr>Additive vs. Multiplicative Example</vt:lpstr>
      <vt:lpstr>PowerPoint Presentation</vt:lpstr>
      <vt:lpstr>PowerPoint Presentation</vt:lpstr>
      <vt:lpstr>When to Use Each</vt:lpstr>
      <vt:lpstr>Step 3: Inspect Each Component</vt:lpstr>
      <vt:lpstr>PowerPoint Presentation</vt:lpstr>
      <vt:lpstr>PowerPoint Presentation</vt:lpstr>
      <vt:lpstr>Step 4: Seasonal Component Visualization</vt:lpstr>
      <vt:lpstr>PowerPoint Presentation</vt:lpstr>
      <vt:lpstr>Interpretation</vt:lpstr>
      <vt:lpstr>Step 5: Residual Component</vt:lpstr>
      <vt:lpstr>Interpretation</vt:lpstr>
      <vt:lpstr>Practical Insights</vt:lpstr>
      <vt:lpstr>Common Pitfalls</vt:lpstr>
      <vt:lpstr>Performing Smoothing — Moving Average</vt:lpstr>
      <vt:lpstr>Objective</vt:lpstr>
      <vt:lpstr>Conceptual Explanation</vt:lpstr>
      <vt:lpstr>1. What is Smoothing?</vt:lpstr>
      <vt:lpstr>2. What is a Moving Average?</vt:lpstr>
      <vt:lpstr>3. Why Moving Average Works</vt:lpstr>
      <vt:lpstr>4. Common Types of Moving Averages</vt:lpstr>
      <vt:lpstr>Dataset</vt:lpstr>
      <vt:lpstr>Step 1: Plot the Original Series</vt:lpstr>
      <vt:lpstr>PowerPoint Presentation</vt:lpstr>
      <vt:lpstr>PowerPoint Presentation</vt:lpstr>
      <vt:lpstr>Step 2: Apply a Simple Moving Average (SMA)</vt:lpstr>
      <vt:lpstr>PowerPoint Presentation</vt:lpstr>
      <vt:lpstr>PowerPoint Presentation</vt:lpstr>
      <vt:lpstr>Interpretation</vt:lpstr>
      <vt:lpstr>Step 3: Compare Different Window Sizes</vt:lpstr>
      <vt:lpstr>PowerPoint Presentation</vt:lpstr>
      <vt:lpstr>PowerPoint Presentation</vt:lpstr>
      <vt:lpstr>Interpretation</vt:lpstr>
      <vt:lpstr>Step 4: Centered Moving Average</vt:lpstr>
      <vt:lpstr>PowerPoint Presentation</vt:lpstr>
      <vt:lpstr>Interpretation</vt:lpstr>
      <vt:lpstr>Step 5: Residuals After Smoothing</vt:lpstr>
      <vt:lpstr>PowerPoint Presentation</vt:lpstr>
      <vt:lpstr>Interpretation</vt:lpstr>
      <vt:lpstr>Step 6: Rolling Statistics in Pandas</vt:lpstr>
      <vt:lpstr>PowerPoint Presentation</vt:lpstr>
      <vt:lpstr>PowerPoint Presentation</vt:lpstr>
      <vt:lpstr>Practical Insights</vt:lpstr>
      <vt:lpstr>Common Pitfalls</vt:lpstr>
      <vt:lpstr>Performing Smoothing — Exponential Smoothing</vt:lpstr>
      <vt:lpstr>Objective</vt:lpstr>
      <vt:lpstr>Conceptual Explanation</vt:lpstr>
      <vt:lpstr>1. What is Exponential Smoothing?</vt:lpstr>
      <vt:lpstr>2. The Core Formula</vt:lpstr>
      <vt:lpstr>3. Why It’s Important</vt:lpstr>
      <vt:lpstr>PowerPoint Presentation</vt:lpstr>
      <vt:lpstr>Dataset</vt:lpstr>
      <vt:lpstr>PowerPoint Presentation</vt:lpstr>
      <vt:lpstr>PowerPoint Presentation</vt:lpstr>
      <vt:lpstr>PowerPoint Presentation</vt:lpstr>
      <vt:lpstr>Step 1: Visualize the Original Series</vt:lpstr>
      <vt:lpstr>PowerPoint Presentation</vt:lpstr>
      <vt:lpstr>Step 2: Apply Exponential Smoothing (Single Smoothing)</vt:lpstr>
      <vt:lpstr>PowerPoint Presentation</vt:lpstr>
      <vt:lpstr>PowerPoint Presentation</vt:lpstr>
      <vt:lpstr>Interpretation</vt:lpstr>
      <vt:lpstr>Step 3: Compare Different α Values</vt:lpstr>
      <vt:lpstr>PowerPoint Presentation</vt:lpstr>
      <vt:lpstr>PowerPoint Presentation</vt:lpstr>
      <vt:lpstr>Interpretation</vt:lpstr>
      <vt:lpstr>Step 4: Using Statsmodels — Simple Exponential Smoothing</vt:lpstr>
      <vt:lpstr>PowerPoint Presentation</vt:lpstr>
      <vt:lpstr>PowerPoint Presentation</vt:lpstr>
      <vt:lpstr>PowerPoint Presentation</vt:lpstr>
      <vt:lpstr>Step 5: Compare Exponential vs. Simple Moving Average</vt:lpstr>
      <vt:lpstr>PowerPoint Presentation</vt:lpstr>
      <vt:lpstr>Key Difference</vt:lpstr>
      <vt:lpstr>Step 6: Extracting and Analyzing Residuals</vt:lpstr>
      <vt:lpstr>PowerPoint Presentation</vt:lpstr>
      <vt:lpstr>PowerPoint Presentation</vt:lpstr>
      <vt:lpstr>Practical Use Cases</vt:lpstr>
      <vt:lpstr>Common Pitfalls</vt:lpstr>
      <vt:lpstr>Performing Stationarity Checks on Time Series Data</vt:lpstr>
      <vt:lpstr>Objective</vt:lpstr>
      <vt:lpstr>Conceptual Explanation</vt:lpstr>
      <vt:lpstr>1. What is a Stationary Time Series?</vt:lpstr>
      <vt:lpstr>2. Why Stationarity Matters</vt:lpstr>
      <vt:lpstr>3. Types of Non-Stationarity</vt:lpstr>
      <vt:lpstr>Dataset</vt:lpstr>
      <vt:lpstr>PowerPoint Presentation</vt:lpstr>
      <vt:lpstr>PowerPoint Presentation</vt:lpstr>
      <vt:lpstr>Step 1: Visual Inspection for Stationarity</vt:lpstr>
      <vt:lpstr>PowerPoint Presentation</vt:lpstr>
      <vt:lpstr>Observation</vt:lpstr>
      <vt:lpstr>Step 2: Check Rolling Mean and Variance</vt:lpstr>
      <vt:lpstr>PowerPoint Presentation</vt:lpstr>
      <vt:lpstr>Interpretation</vt:lpstr>
      <vt:lpstr>Step 3: Perform Augmented Dickey–Fuller (ADF) Test</vt:lpstr>
      <vt:lpstr>PowerPoint Presentation</vt:lpstr>
      <vt:lpstr>Interpretation</vt:lpstr>
      <vt:lpstr>PowerPoint Presentation</vt:lpstr>
      <vt:lpstr>Step 4: Making the Series Stationary</vt:lpstr>
      <vt:lpstr>PowerPoint Presentation</vt:lpstr>
      <vt:lpstr>PowerPoint Presentation</vt:lpstr>
      <vt:lpstr>PowerPoint Presentation</vt:lpstr>
      <vt:lpstr>PowerPoint Presentation</vt:lpstr>
      <vt:lpstr>Step 5: Log Transformation (Variance Stabilization)</vt:lpstr>
      <vt:lpstr>PowerPoint Presentation</vt:lpstr>
      <vt:lpstr>PowerPoint Presentation</vt:lpstr>
      <vt:lpstr>Step 6: Summary of Stationarity Tests</vt:lpstr>
      <vt:lpstr>Best Practices</vt:lpstr>
      <vt:lpstr>Common Pitfalls</vt:lpstr>
      <vt:lpstr>Differencing Time Series Data</vt:lpstr>
      <vt:lpstr>Objective</vt:lpstr>
      <vt:lpstr>Conceptual Explanation</vt:lpstr>
      <vt:lpstr>1. What is Differencing?</vt:lpstr>
      <vt:lpstr>2. Why Differencing Works</vt:lpstr>
      <vt:lpstr>3. Types of Differencing</vt:lpstr>
      <vt:lpstr>Dataset</vt:lpstr>
      <vt:lpstr>PowerPoint Presentation</vt:lpstr>
      <vt:lpstr>PowerPoint Presentation</vt:lpstr>
      <vt:lpstr>Step 1: Visualize the Original Series</vt:lpstr>
      <vt:lpstr>Observation</vt:lpstr>
      <vt:lpstr>Step 2: Apply First-Order Differencing</vt:lpstr>
      <vt:lpstr>PowerPoint Presentation</vt:lpstr>
      <vt:lpstr>Interpretation</vt:lpstr>
      <vt:lpstr>Step 3: Check Stationarity After Differencing</vt:lpstr>
      <vt:lpstr>PowerPoint Presentation</vt:lpstr>
      <vt:lpstr>Interpretation</vt:lpstr>
      <vt:lpstr>Step 4: Compare Before and After Differencing</vt:lpstr>
      <vt:lpstr>Visual Takeaway</vt:lpstr>
      <vt:lpstr>Step 5: Seasonal Differencing</vt:lpstr>
      <vt:lpstr>PowerPoint Presentation</vt:lpstr>
      <vt:lpstr>Interpretation</vt:lpstr>
      <vt:lpstr>Step 6: Double (Second-Order) Differencing</vt:lpstr>
      <vt:lpstr>PowerPoint Presentation</vt:lpstr>
      <vt:lpstr>PowerPoint Presentation</vt:lpstr>
      <vt:lpstr>Choosing the Right Differencing Method</vt:lpstr>
      <vt:lpstr>Best Practices</vt:lpstr>
      <vt:lpstr>Common Pitfalls</vt:lpstr>
      <vt:lpstr>Using Correlation Plots to Visualize Time Series Data</vt:lpstr>
      <vt:lpstr>Objective</vt:lpstr>
      <vt:lpstr>Conceptual Explanation</vt:lpstr>
      <vt:lpstr>1. What is Correlation in Time Series?</vt:lpstr>
      <vt:lpstr>2. Key Concepts</vt:lpstr>
      <vt:lpstr>3. Why It’s Important</vt:lpstr>
      <vt:lpstr>Dataset</vt:lpstr>
      <vt:lpstr>PowerPoint Presentation</vt:lpstr>
      <vt:lpstr>Step 1: Visual Inspection</vt:lpstr>
      <vt:lpstr>Observation</vt:lpstr>
      <vt:lpstr>Step 2: Autocorrelation Function (ACF) Plot</vt:lpstr>
      <vt:lpstr>PowerPoint Presentation</vt:lpstr>
      <vt:lpstr>Interpretation</vt:lpstr>
      <vt:lpstr>Step 3: Partial Autocorrelation Function (PACF) Plot</vt:lpstr>
      <vt:lpstr>PowerPoint Presentation</vt:lpstr>
      <vt:lpstr>Interpretation</vt:lpstr>
      <vt:lpstr>Step 4: ACF and PACF on Differenced Series</vt:lpstr>
      <vt:lpstr>PowerPoint Presentation</vt:lpstr>
      <vt:lpstr>Interpretation</vt:lpstr>
      <vt:lpstr>Step 5: Lag Plot (pandas built-in)</vt:lpstr>
      <vt:lpstr>PowerPoint Presentation</vt:lpstr>
      <vt:lpstr>Interpretation</vt:lpstr>
      <vt:lpstr>PowerPoint Presentation</vt:lpstr>
      <vt:lpstr>Step 6: Correlation Heatmap Between Multiple Lags</vt:lpstr>
      <vt:lpstr>PowerPoint Presentation</vt:lpstr>
      <vt:lpstr>Interpretation</vt:lpstr>
      <vt:lpstr>Step 7: Cross-Correlation (for Two Time Series)</vt:lpstr>
      <vt:lpstr>PowerPoint Presentation</vt:lpstr>
      <vt:lpstr>Interpretation</vt:lpstr>
      <vt:lpstr>Summary of Correlation Tools</vt:lpstr>
      <vt:lpstr>Best Practices</vt:lpstr>
      <vt:lpstr>Common Pitfalls</vt:lpstr>
      <vt:lpstr>Time Series EDA (Without ML Models)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Ravi Babu Singam</dc:creator>
  <cp:lastModifiedBy>Ravi Babu Singam</cp:lastModifiedBy>
  <cp:revision>2</cp:revision>
  <dcterms:created xsi:type="dcterms:W3CDTF">2025-10-13T15:42:10Z</dcterms:created>
  <dcterms:modified xsi:type="dcterms:W3CDTF">2025-12-15T05:38:20Z</dcterms:modified>
</cp:coreProperties>
</file>